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7" r:id="rId2"/>
    <p:sldId id="259" r:id="rId3"/>
    <p:sldId id="285" r:id="rId4"/>
    <p:sldId id="286" r:id="rId5"/>
    <p:sldId id="287" r:id="rId6"/>
    <p:sldId id="269" r:id="rId7"/>
    <p:sldId id="271" r:id="rId8"/>
    <p:sldId id="301" r:id="rId9"/>
    <p:sldId id="289" r:id="rId10"/>
    <p:sldId id="297" r:id="rId11"/>
    <p:sldId id="274" r:id="rId12"/>
    <p:sldId id="275" r:id="rId13"/>
    <p:sldId id="276" r:id="rId14"/>
    <p:sldId id="277" r:id="rId15"/>
    <p:sldId id="278" r:id="rId16"/>
    <p:sldId id="295" r:id="rId17"/>
    <p:sldId id="280" r:id="rId18"/>
    <p:sldId id="265" r:id="rId19"/>
    <p:sldId id="290" r:id="rId20"/>
    <p:sldId id="298" r:id="rId21"/>
    <p:sldId id="267" r:id="rId22"/>
    <p:sldId id="268" r:id="rId23"/>
    <p:sldId id="296" r:id="rId24"/>
    <p:sldId id="292" r:id="rId25"/>
    <p:sldId id="299" r:id="rId26"/>
  </p:sldIdLst>
  <p:sldSz cx="9144000" cy="6858000" type="screen4x3"/>
  <p:notesSz cx="6811963" cy="99456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1163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9214" y="2"/>
            <a:ext cx="2951162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53883-BA43-4522-ADC0-9A246233856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7214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9214" y="9447214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68196-BBE4-4B59-93C0-70B072DCC3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4247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140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48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29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2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39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26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316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6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01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90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224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FCE66-8178-40E1-8A61-5D0AB546B4D6}" type="datetimeFigureOut">
              <a:rPr lang="ko-KR" altLang="en-US" smtClean="0"/>
              <a:t>2016-06-30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C1F9-3A78-41C4-9FD7-FD9E10665F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878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tax119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tax119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tax119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tax119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cont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슬라이드 번호 개체 틀 32"/>
          <p:cNvSpPr>
            <a:spLocks noGrp="1"/>
          </p:cNvSpPr>
          <p:nvPr>
            <p:ph type="sldNum" sz="quarter" idx="12"/>
          </p:nvPr>
        </p:nvSpPr>
        <p:spPr>
          <a:xfrm>
            <a:off x="6342063" y="5994400"/>
            <a:ext cx="2133600" cy="365125"/>
          </a:xfrm>
        </p:spPr>
        <p:txBody>
          <a:bodyPr/>
          <a:lstStyle/>
          <a:p>
            <a:pPr>
              <a:defRPr/>
            </a:pPr>
            <a:fld id="{62AE216B-41ED-42F6-A551-379145441B7E}" type="slidenum">
              <a:rPr lang="ko-KR" altLang="en-US"/>
              <a:pPr>
                <a:defRPr/>
              </a:pPr>
              <a:t>1</a:t>
            </a:fld>
            <a:endParaRPr lang="ko-KR" altLang="en-US" dirty="0"/>
          </a:p>
        </p:txBody>
      </p:sp>
      <p:sp>
        <p:nvSpPr>
          <p:cNvPr id="27" name="제목 26"/>
          <p:cNvSpPr>
            <a:spLocks noGrp="1"/>
          </p:cNvSpPr>
          <p:nvPr>
            <p:ph type="title"/>
          </p:nvPr>
        </p:nvSpPr>
        <p:spPr>
          <a:xfrm>
            <a:off x="284463" y="404664"/>
            <a:ext cx="860286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50000"/>
              </a:lnSpc>
            </a:pP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서울지방세무사회</a:t>
            </a: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부가세</a:t>
            </a: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교육</a:t>
            </a:r>
            <a: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endParaRPr lang="ko-KR" alt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11" name="제목 26"/>
          <p:cNvSpPr txBox="1">
            <a:spLocks/>
          </p:cNvSpPr>
          <p:nvPr/>
        </p:nvSpPr>
        <p:spPr>
          <a:xfrm>
            <a:off x="259311" y="5570947"/>
            <a:ext cx="8602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o-KR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세무사 김재우</a:t>
            </a:r>
            <a: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ko-KR" alt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71599" y="2492896"/>
            <a:ext cx="774056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6600" b="1" dirty="0" smtClean="0">
                <a:solidFill>
                  <a:schemeClr val="tx1"/>
                </a:solidFill>
                <a:hlinkClick r:id="rId3"/>
              </a:rPr>
              <a:t>www.btax119.com</a:t>
            </a:r>
            <a:endParaRPr lang="en-US" altLang="ko-KR" sz="6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5400" b="1" dirty="0" smtClean="0"/>
              <a:t>사진클릭</a:t>
            </a:r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자료 다운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8045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cont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슬라이드 번호 개체 틀 32"/>
          <p:cNvSpPr>
            <a:spLocks noGrp="1"/>
          </p:cNvSpPr>
          <p:nvPr>
            <p:ph type="sldNum" sz="quarter" idx="12"/>
          </p:nvPr>
        </p:nvSpPr>
        <p:spPr>
          <a:xfrm>
            <a:off x="6342063" y="5994400"/>
            <a:ext cx="2133600" cy="365125"/>
          </a:xfrm>
        </p:spPr>
        <p:txBody>
          <a:bodyPr/>
          <a:lstStyle/>
          <a:p>
            <a:pPr>
              <a:defRPr/>
            </a:pPr>
            <a:fld id="{62AE216B-41ED-42F6-A551-379145441B7E}" type="slidenum">
              <a:rPr lang="ko-KR" altLang="en-US"/>
              <a:pPr>
                <a:defRPr/>
              </a:pPr>
              <a:t>10</a:t>
            </a:fld>
            <a:endParaRPr lang="ko-KR" altLang="en-US" dirty="0"/>
          </a:p>
        </p:txBody>
      </p:sp>
      <p:sp>
        <p:nvSpPr>
          <p:cNvPr id="27" name="제목 26"/>
          <p:cNvSpPr>
            <a:spLocks noGrp="1"/>
          </p:cNvSpPr>
          <p:nvPr>
            <p:ph type="title"/>
          </p:nvPr>
        </p:nvSpPr>
        <p:spPr>
          <a:xfrm>
            <a:off x="284463" y="404664"/>
            <a:ext cx="860286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50000"/>
              </a:lnSpc>
            </a:pP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서울지방세무사회</a:t>
            </a: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부가세</a:t>
            </a: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교육</a:t>
            </a:r>
            <a: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endParaRPr lang="ko-KR" alt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11" name="제목 26"/>
          <p:cNvSpPr txBox="1">
            <a:spLocks/>
          </p:cNvSpPr>
          <p:nvPr/>
        </p:nvSpPr>
        <p:spPr>
          <a:xfrm>
            <a:off x="259311" y="5570947"/>
            <a:ext cx="8602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o-KR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세무사 김재우</a:t>
            </a:r>
            <a: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ko-KR" alt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71599" y="2492896"/>
            <a:ext cx="774056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6600" b="1" dirty="0" smtClean="0">
                <a:solidFill>
                  <a:schemeClr val="tx1"/>
                </a:solidFill>
                <a:hlinkClick r:id="rId3"/>
              </a:rPr>
              <a:t>www.btax119.com</a:t>
            </a:r>
            <a:endParaRPr lang="en-US" altLang="ko-KR" sz="6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5400" b="1" dirty="0" smtClean="0"/>
              <a:t>사진클릭</a:t>
            </a:r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자료 다운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33428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6-1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영세율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직수출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&amp;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구매확인서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순서도: 처리 1"/>
          <p:cNvSpPr/>
          <p:nvPr/>
        </p:nvSpPr>
        <p:spPr>
          <a:xfrm>
            <a:off x="744404" y="886636"/>
            <a:ext cx="3952679" cy="2542364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순서도: 대체 처리 2"/>
          <p:cNvSpPr/>
          <p:nvPr/>
        </p:nvSpPr>
        <p:spPr>
          <a:xfrm>
            <a:off x="1115616" y="2370964"/>
            <a:ext cx="936104" cy="86409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공급</a:t>
            </a:r>
            <a:endParaRPr lang="en-US" altLang="ko-KR" b="1" dirty="0" smtClean="0"/>
          </a:p>
          <a:p>
            <a:pPr algn="ctr"/>
            <a:r>
              <a:rPr lang="ko-KR" altLang="en-US" b="1" dirty="0" smtClean="0"/>
              <a:t>업</a:t>
            </a:r>
            <a:r>
              <a:rPr lang="ko-KR" altLang="en-US" b="1" dirty="0"/>
              <a:t>자</a:t>
            </a:r>
          </a:p>
        </p:txBody>
      </p:sp>
      <p:sp>
        <p:nvSpPr>
          <p:cNvPr id="13" name="순서도: 대체 처리 12"/>
          <p:cNvSpPr/>
          <p:nvPr/>
        </p:nvSpPr>
        <p:spPr>
          <a:xfrm>
            <a:off x="3491880" y="2370964"/>
            <a:ext cx="936104" cy="86409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수출</a:t>
            </a:r>
            <a:endParaRPr lang="en-US" altLang="ko-KR" b="1" dirty="0" smtClean="0"/>
          </a:p>
          <a:p>
            <a:pPr algn="ctr"/>
            <a:r>
              <a:rPr lang="ko-KR" altLang="en-US" b="1" dirty="0" smtClean="0"/>
              <a:t>업</a:t>
            </a:r>
            <a:r>
              <a:rPr lang="ko-KR" altLang="en-US" b="1" dirty="0"/>
              <a:t>자</a:t>
            </a:r>
          </a:p>
        </p:txBody>
      </p:sp>
      <p:sp>
        <p:nvSpPr>
          <p:cNvPr id="14" name="순서도: 대체 처리 13"/>
          <p:cNvSpPr/>
          <p:nvPr/>
        </p:nvSpPr>
        <p:spPr>
          <a:xfrm>
            <a:off x="7236296" y="2370964"/>
            <a:ext cx="936104" cy="86409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존슨</a:t>
            </a:r>
            <a:endParaRPr lang="ko-KR" altLang="en-US" b="1" dirty="0"/>
          </a:p>
        </p:txBody>
      </p:sp>
      <p:sp>
        <p:nvSpPr>
          <p:cNvPr id="15" name="아래로 구부러진 화살표 14"/>
          <p:cNvSpPr/>
          <p:nvPr/>
        </p:nvSpPr>
        <p:spPr>
          <a:xfrm>
            <a:off x="3851920" y="1844824"/>
            <a:ext cx="3960439" cy="504056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아래로 구부러진 화살표 15"/>
          <p:cNvSpPr/>
          <p:nvPr/>
        </p:nvSpPr>
        <p:spPr>
          <a:xfrm>
            <a:off x="1443532" y="1844824"/>
            <a:ext cx="2408389" cy="504056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159503" y="1052735"/>
            <a:ext cx="1345272" cy="8422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직수출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738772" y="1052736"/>
            <a:ext cx="1817905" cy="8422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구매확인서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내국신용</a:t>
            </a:r>
            <a:r>
              <a:rPr lang="ko-KR" altLang="en-US" sz="2400" b="1" dirty="0">
                <a:solidFill>
                  <a:schemeClr val="tx1"/>
                </a:solidFill>
              </a:rPr>
              <a:t>장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523719"/>
              </p:ext>
            </p:extLst>
          </p:nvPr>
        </p:nvGraphicFramePr>
        <p:xfrm>
          <a:off x="508676" y="3717032"/>
          <a:ext cx="8167779" cy="293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9068"/>
                <a:gridCol w="3240360"/>
                <a:gridCol w="3168351"/>
              </a:tblGrid>
              <a:tr h="648072"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구매확인서</a:t>
                      </a:r>
                      <a:r>
                        <a:rPr lang="en-US" altLang="ko-KR" sz="2000" b="1" dirty="0" smtClean="0"/>
                        <a:t>&amp;</a:t>
                      </a:r>
                      <a:r>
                        <a:rPr lang="ko-KR" altLang="en-US" sz="2000" b="1" dirty="0" smtClean="0"/>
                        <a:t>내국신용장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직수출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932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거래대상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국내 </a:t>
                      </a:r>
                      <a:r>
                        <a:rPr lang="en-US" altLang="ko-KR" sz="2000" b="1" dirty="0" smtClean="0"/>
                        <a:t>-&gt; </a:t>
                      </a:r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</a:rPr>
                        <a:t>국내</a:t>
                      </a:r>
                      <a:endParaRPr lang="ko-KR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국내 </a:t>
                      </a:r>
                      <a:r>
                        <a:rPr lang="en-US" altLang="ko-KR" sz="2000" b="1" dirty="0" smtClean="0"/>
                        <a:t>–&gt; </a:t>
                      </a:r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</a:rPr>
                        <a:t>국외</a:t>
                      </a:r>
                      <a:endParaRPr lang="ko-KR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세금계산서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발행</a:t>
                      </a:r>
                      <a:r>
                        <a:rPr lang="en-US" altLang="ko-KR" sz="2000" b="1" dirty="0" smtClean="0"/>
                        <a:t>[0]</a:t>
                      </a:r>
                      <a:endParaRPr lang="ko-KR" alt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발행</a:t>
                      </a:r>
                      <a:r>
                        <a:rPr lang="en-US" altLang="ko-KR" sz="2000" b="1" dirty="0" smtClean="0"/>
                        <a:t>[X]</a:t>
                      </a:r>
                      <a:endParaRPr lang="ko-KR" alt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첨부서류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내국신용장</a:t>
                      </a:r>
                      <a:r>
                        <a:rPr lang="en-US" altLang="ko-KR" sz="2000" b="1" dirty="0" smtClean="0"/>
                        <a:t>or</a:t>
                      </a:r>
                      <a:r>
                        <a:rPr lang="ko-KR" altLang="en-US" sz="2000" b="1" dirty="0" smtClean="0"/>
                        <a:t>구매확인서 </a:t>
                      </a:r>
                      <a:endParaRPr lang="en-US" altLang="ko-KR" sz="2000" b="1" dirty="0" smtClean="0"/>
                    </a:p>
                    <a:p>
                      <a:pPr algn="ctr" latinLnBrk="1"/>
                      <a:r>
                        <a:rPr lang="ko-KR" altLang="en-US" sz="2000" b="1" dirty="0" smtClean="0"/>
                        <a:t>전자발급명세서</a:t>
                      </a:r>
                      <a:endParaRPr lang="ko-KR" alt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수출실적 명세서</a:t>
                      </a:r>
                      <a:endParaRPr lang="ko-KR" altLang="en-US" sz="2000" b="1" dirty="0"/>
                    </a:p>
                  </a:txBody>
                  <a:tcPr anchor="ctr"/>
                </a:tc>
              </a:tr>
              <a:tr h="51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발급기한</a:t>
                      </a:r>
                      <a:endParaRPr lang="ko-KR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1/25 &amp;</a:t>
                      </a:r>
                      <a:r>
                        <a:rPr lang="en-US" altLang="ko-KR" sz="2000" b="1" baseline="0" dirty="0" smtClean="0"/>
                        <a:t> 7/25</a:t>
                      </a:r>
                      <a:endParaRPr lang="ko-KR" alt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X</a:t>
                      </a:r>
                      <a:endParaRPr lang="ko-KR" altLang="en-US" sz="20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12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6-2 </a:t>
            </a:r>
            <a:r>
              <a:rPr lang="ko-KR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영세율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환율적용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52058" y="1268759"/>
            <a:ext cx="2447734" cy="10563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공급가액결정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tx1"/>
                </a:solidFill>
              </a:rPr>
              <a:t>(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환율적용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2924" y="1148551"/>
            <a:ext cx="6527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/>
              <a:t>원칙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선기적일</a:t>
            </a:r>
            <a:r>
              <a:rPr lang="ko-KR" altLang="en-US" sz="2400" b="1" dirty="0" smtClean="0"/>
              <a:t> 환율 적용하자</a:t>
            </a:r>
            <a:r>
              <a:rPr lang="en-US" altLang="ko-KR" sz="2400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400" b="1" dirty="0" smtClean="0"/>
              <a:t>예외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그전에 수령 </a:t>
            </a:r>
            <a:r>
              <a:rPr lang="en-US" altLang="ko-KR" sz="2400" b="1" dirty="0" smtClean="0"/>
              <a:t>&amp; </a:t>
            </a:r>
            <a:r>
              <a:rPr lang="ko-KR" altLang="en-US" sz="2400" b="1" dirty="0" smtClean="0"/>
              <a:t>환가 </a:t>
            </a:r>
            <a:r>
              <a:rPr lang="en-US" altLang="ko-KR" sz="2400" b="1" dirty="0" smtClean="0"/>
              <a:t>–&gt; </a:t>
            </a:r>
            <a:r>
              <a:rPr lang="ko-KR" altLang="en-US" sz="2400" b="1" dirty="0" smtClean="0"/>
              <a:t>환가한 금액</a:t>
            </a:r>
            <a:endParaRPr lang="ko-KR" altLang="en-US" sz="2400" b="1" dirty="0"/>
          </a:p>
        </p:txBody>
      </p:sp>
      <p:sp>
        <p:nvSpPr>
          <p:cNvPr id="8" name="오른쪽 화살표 7"/>
          <p:cNvSpPr/>
          <p:nvPr/>
        </p:nvSpPr>
        <p:spPr>
          <a:xfrm>
            <a:off x="1563099" y="3566632"/>
            <a:ext cx="5400600" cy="12632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포인트가 5개인 별 11"/>
          <p:cNvSpPr/>
          <p:nvPr/>
        </p:nvSpPr>
        <p:spPr>
          <a:xfrm>
            <a:off x="4446119" y="3373452"/>
            <a:ext cx="395775" cy="43204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87624" y="3933056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100</a:t>
            </a:r>
            <a:r>
              <a:rPr lang="ko-KR" altLang="en-US" sz="2000" b="1" dirty="0" smtClean="0"/>
              <a:t>불</a:t>
            </a:r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(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환전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O</a:t>
            </a:r>
            <a:r>
              <a:rPr lang="en-US" altLang="ko-KR" sz="2000" b="1" dirty="0" smtClean="0"/>
              <a:t>)</a:t>
            </a:r>
            <a:endParaRPr lang="ko-KR" alt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92180" y="3951243"/>
            <a:ext cx="1008112" cy="363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100</a:t>
            </a:r>
            <a:r>
              <a:rPr lang="ko-KR" altLang="en-US" sz="2000" b="1" dirty="0" smtClean="0"/>
              <a:t>불</a:t>
            </a:r>
            <a:endParaRPr lang="ko-KR" alt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483768" y="3933056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100</a:t>
            </a:r>
            <a:r>
              <a:rPr lang="ko-KR" altLang="en-US" sz="2000" b="1" dirty="0" smtClean="0"/>
              <a:t>불</a:t>
            </a:r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환전</a:t>
            </a:r>
            <a:r>
              <a:rPr lang="en-US" altLang="ko-KR" sz="2000" b="1" dirty="0" smtClean="0"/>
              <a:t>X)</a:t>
            </a:r>
            <a:endParaRPr lang="ko-KR" altLang="en-US" sz="2000" b="1" dirty="0"/>
          </a:p>
        </p:txBody>
      </p:sp>
      <p:sp>
        <p:nvSpPr>
          <p:cNvPr id="17" name="위쪽 화살표 16"/>
          <p:cNvSpPr/>
          <p:nvPr/>
        </p:nvSpPr>
        <p:spPr>
          <a:xfrm>
            <a:off x="1475656" y="3699338"/>
            <a:ext cx="216024" cy="233718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위쪽 화살표 17"/>
          <p:cNvSpPr/>
          <p:nvPr/>
        </p:nvSpPr>
        <p:spPr>
          <a:xfrm>
            <a:off x="2843808" y="3699338"/>
            <a:ext cx="216024" cy="233718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위쪽 화살표 19"/>
          <p:cNvSpPr/>
          <p:nvPr/>
        </p:nvSpPr>
        <p:spPr>
          <a:xfrm>
            <a:off x="6444208" y="3717032"/>
            <a:ext cx="216024" cy="233718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043608" y="2649106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/>
              <a:t>환율</a:t>
            </a:r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1,000</a:t>
            </a:r>
            <a:r>
              <a:rPr lang="ko-KR" altLang="en-US" sz="2000" b="1" dirty="0" smtClean="0"/>
              <a:t>원</a:t>
            </a:r>
            <a:endParaRPr lang="en-US" altLang="ko-KR" sz="2000" b="1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4053164" y="2677415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/>
              <a:t>선적일</a:t>
            </a:r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1,200</a:t>
            </a:r>
            <a:r>
              <a:rPr lang="ko-KR" altLang="en-US" sz="2000" b="1" dirty="0" smtClean="0"/>
              <a:t>원</a:t>
            </a:r>
            <a:endParaRPr lang="en-US" altLang="ko-KR" sz="2000" b="1" dirty="0" smtClean="0"/>
          </a:p>
        </p:txBody>
      </p:sp>
      <p:sp>
        <p:nvSpPr>
          <p:cNvPr id="26" name="직사각형 25"/>
          <p:cNvSpPr/>
          <p:nvPr/>
        </p:nvSpPr>
        <p:spPr>
          <a:xfrm>
            <a:off x="467544" y="5157192"/>
            <a:ext cx="8208912" cy="119330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실무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선기적일 환율로 적용한다</a:t>
            </a:r>
            <a:r>
              <a:rPr lang="en-US" altLang="ko-KR" sz="2000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     </a:t>
            </a:r>
            <a:r>
              <a:rPr lang="ko-KR" altLang="en-US" sz="2000" b="1" dirty="0" smtClean="0"/>
              <a:t>선기적일 전에 원화 환가한 것은 환가한 금액으로</a:t>
            </a:r>
            <a:r>
              <a:rPr lang="en-US" altLang="ko-KR" sz="2000" b="1" dirty="0" smtClean="0"/>
              <a:t>…..</a:t>
            </a:r>
            <a:endParaRPr lang="ko-KR" altLang="en-US" sz="2000" b="1" dirty="0"/>
          </a:p>
        </p:txBody>
      </p:sp>
      <p:sp>
        <p:nvSpPr>
          <p:cNvPr id="27" name="위로 구부러진 화살표 26"/>
          <p:cNvSpPr/>
          <p:nvPr/>
        </p:nvSpPr>
        <p:spPr>
          <a:xfrm>
            <a:off x="3257984" y="3805500"/>
            <a:ext cx="1188135" cy="406397"/>
          </a:xfrm>
          <a:prstGeom prst="curved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위로 구부러진 화살표 27"/>
          <p:cNvSpPr/>
          <p:nvPr/>
        </p:nvSpPr>
        <p:spPr>
          <a:xfrm flipH="1">
            <a:off x="4841893" y="3833892"/>
            <a:ext cx="1440157" cy="453108"/>
          </a:xfrm>
          <a:prstGeom prst="curved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6-3 </a:t>
            </a:r>
            <a:r>
              <a:rPr lang="ko-KR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영세율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영세율첨부서류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092018" y="980728"/>
            <a:ext cx="2102953" cy="144016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수출신고필증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320240" y="980727"/>
            <a:ext cx="4269487" cy="14401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영세율매출명세서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수출실적명세서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우편접수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X]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106739" y="2564903"/>
            <a:ext cx="2102953" cy="14401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소포수령</a:t>
            </a:r>
            <a:r>
              <a:rPr lang="ko-KR" altLang="en-US" sz="2400" b="1" dirty="0">
                <a:solidFill>
                  <a:schemeClr val="tx1"/>
                </a:solidFill>
              </a:rPr>
              <a:t>증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334961" y="2564901"/>
            <a:ext cx="4269487" cy="1440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영세율매출명세서</a:t>
            </a:r>
            <a:r>
              <a:rPr lang="en-US" altLang="ko-KR" sz="2000" b="1" dirty="0">
                <a:solidFill>
                  <a:schemeClr val="tx1"/>
                </a:solidFill>
              </a:rPr>
              <a:t>[</a:t>
            </a:r>
            <a:r>
              <a:rPr lang="ko-KR" altLang="en-US" sz="2000" b="1" dirty="0">
                <a:solidFill>
                  <a:schemeClr val="tx1"/>
                </a:solidFill>
              </a:rPr>
              <a:t>기본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영세율첨부서류제출명세</a:t>
            </a:r>
            <a:r>
              <a:rPr lang="ko-KR" altLang="en-US" sz="2000" b="1" dirty="0">
                <a:solidFill>
                  <a:srgbClr val="FF0000"/>
                </a:solidFill>
              </a:rPr>
              <a:t>서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우편접수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O]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106738" y="4725145"/>
            <a:ext cx="2104683" cy="14401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내국신용장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구매확인</a:t>
            </a:r>
            <a:r>
              <a:rPr lang="ko-KR" altLang="en-US" sz="2400" b="1" dirty="0">
                <a:solidFill>
                  <a:schemeClr val="tx1"/>
                </a:solidFill>
              </a:rPr>
              <a:t>서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334961" y="4725144"/>
            <a:ext cx="4269487" cy="1440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영세율매출명세서</a:t>
            </a:r>
            <a:r>
              <a:rPr lang="en-US" altLang="ko-KR" sz="2000" b="1" dirty="0">
                <a:solidFill>
                  <a:schemeClr val="tx1"/>
                </a:solidFill>
              </a:rPr>
              <a:t>[</a:t>
            </a:r>
            <a:r>
              <a:rPr lang="ko-KR" altLang="en-US" sz="2000" b="1" dirty="0">
                <a:solidFill>
                  <a:schemeClr val="tx1"/>
                </a:solidFill>
              </a:rPr>
              <a:t>기본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내국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,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구매확인서 전자발급명세서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우편접수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X] </a:t>
            </a:r>
          </a:p>
        </p:txBody>
      </p:sp>
      <p:sp>
        <p:nvSpPr>
          <p:cNvPr id="5" name="왼쪽 중괄호 4"/>
          <p:cNvSpPr/>
          <p:nvPr/>
        </p:nvSpPr>
        <p:spPr>
          <a:xfrm>
            <a:off x="1403648" y="1700808"/>
            <a:ext cx="688370" cy="165618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39383" y="2276872"/>
            <a:ext cx="1496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smtClean="0"/>
              <a:t>직수</a:t>
            </a:r>
            <a:r>
              <a:rPr lang="ko-KR" altLang="en-US" sz="2400" b="1"/>
              <a:t>출</a:t>
            </a:r>
          </a:p>
        </p:txBody>
      </p:sp>
    </p:spTree>
    <p:extLst>
      <p:ext uri="{BB962C8B-B14F-4D97-AF65-F5344CB8AC3E}">
        <p14:creationId xmlns:p14="http://schemas.microsoft.com/office/powerpoint/2010/main" val="38496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6-4 </a:t>
            </a:r>
            <a:r>
              <a:rPr lang="ko-KR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영세율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내국신용장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&amp;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구매확인서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아래로 구부러진 화살표 5"/>
          <p:cNvSpPr/>
          <p:nvPr/>
        </p:nvSpPr>
        <p:spPr>
          <a:xfrm flipH="1">
            <a:off x="1943708" y="1292889"/>
            <a:ext cx="1908212" cy="576064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3851920" y="1662293"/>
            <a:ext cx="1224136" cy="86409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/>
              <a:t>수출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smtClean="0"/>
              <a:t>업</a:t>
            </a:r>
            <a:r>
              <a:rPr lang="ko-KR" altLang="en-US" sz="2000" b="1" dirty="0"/>
              <a:t>자</a:t>
            </a:r>
            <a:endParaRPr lang="en-US" altLang="ko-KR" sz="2000" b="1" dirty="0" smtClean="0"/>
          </a:p>
        </p:txBody>
      </p:sp>
      <p:sp>
        <p:nvSpPr>
          <p:cNvPr id="17" name="타원 16"/>
          <p:cNvSpPr/>
          <p:nvPr/>
        </p:nvSpPr>
        <p:spPr>
          <a:xfrm>
            <a:off x="683568" y="1680868"/>
            <a:ext cx="122413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/>
              <a:t>판</a:t>
            </a:r>
            <a:r>
              <a:rPr lang="ko-KR" altLang="en-US" sz="2000" b="1" dirty="0"/>
              <a:t>매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smtClean="0"/>
              <a:t>업</a:t>
            </a:r>
            <a:r>
              <a:rPr lang="ko-KR" altLang="en-US" sz="2000" b="1" dirty="0"/>
              <a:t>자</a:t>
            </a:r>
            <a:endParaRPr lang="en-US" altLang="ko-KR" sz="2000" b="1" dirty="0" smtClean="0"/>
          </a:p>
        </p:txBody>
      </p:sp>
      <p:sp>
        <p:nvSpPr>
          <p:cNvPr id="18" name="타원 17"/>
          <p:cNvSpPr/>
          <p:nvPr/>
        </p:nvSpPr>
        <p:spPr>
          <a:xfrm>
            <a:off x="7020272" y="1680868"/>
            <a:ext cx="1285343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존슨</a:t>
            </a:r>
            <a:endParaRPr lang="en-US" altLang="ko-KR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2051720" y="786770"/>
            <a:ext cx="23042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구매확인서 개설</a:t>
            </a:r>
            <a:endParaRPr lang="ko-KR" alt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691680" y="2204864"/>
            <a:ext cx="654633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</a:rPr>
              <a:t>[1]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59240" y="786770"/>
            <a:ext cx="654633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</a:rPr>
              <a:t>[2]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cxnSp>
        <p:nvCxnSpPr>
          <p:cNvPr id="3" name="직선 화살표 연결선 2"/>
          <p:cNvCxnSpPr>
            <a:stCxn id="17" idx="6"/>
          </p:cNvCxnSpPr>
          <p:nvPr/>
        </p:nvCxnSpPr>
        <p:spPr>
          <a:xfrm>
            <a:off x="1907704" y="2112916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5076056" y="2100858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04411" y="2348880"/>
            <a:ext cx="1898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거래</a:t>
            </a:r>
            <a:endParaRPr lang="en-US" altLang="ko-KR" sz="2000" b="1" dirty="0" smtClean="0"/>
          </a:p>
          <a:p>
            <a:r>
              <a:rPr lang="en-US" altLang="ko-KR" sz="2000" b="1" dirty="0" smtClean="0"/>
              <a:t>100(10)</a:t>
            </a:r>
            <a:endParaRPr lang="ko-KR" altLang="en-US" sz="2000" b="1" dirty="0"/>
          </a:p>
        </p:txBody>
      </p:sp>
      <p:cxnSp>
        <p:nvCxnSpPr>
          <p:cNvPr id="32" name="직선 화살표 연결선 31"/>
          <p:cNvCxnSpPr/>
          <p:nvPr/>
        </p:nvCxnSpPr>
        <p:spPr>
          <a:xfrm>
            <a:off x="2498557" y="3933056"/>
            <a:ext cx="513398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176159" y="37170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직사각형 32"/>
          <p:cNvSpPr/>
          <p:nvPr/>
        </p:nvSpPr>
        <p:spPr>
          <a:xfrm>
            <a:off x="3132043" y="4149080"/>
            <a:ext cx="2268252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</a:t>
            </a:r>
            <a:r>
              <a:rPr lang="en-US" altLang="ko-KR" sz="2000" b="1" dirty="0" smtClean="0"/>
              <a:t>100(0)</a:t>
            </a:r>
            <a:endParaRPr lang="ko-KR" altLang="en-US" sz="2000" b="1" dirty="0"/>
          </a:p>
        </p:txBody>
      </p:sp>
      <p:sp>
        <p:nvSpPr>
          <p:cNvPr id="34" name="직사각형 33"/>
          <p:cNvSpPr/>
          <p:nvPr/>
        </p:nvSpPr>
        <p:spPr>
          <a:xfrm>
            <a:off x="395536" y="3501008"/>
            <a:ext cx="2088232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구매확인서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개설</a:t>
            </a:r>
            <a:endParaRPr lang="en-US" altLang="ko-KR" sz="2000" b="1" dirty="0" smtClean="0"/>
          </a:p>
        </p:txBody>
      </p:sp>
      <p:cxnSp>
        <p:nvCxnSpPr>
          <p:cNvPr id="35" name="직선 화살표 연결선 34"/>
          <p:cNvCxnSpPr/>
          <p:nvPr/>
        </p:nvCxnSpPr>
        <p:spPr>
          <a:xfrm>
            <a:off x="2508480" y="5301208"/>
            <a:ext cx="513398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>
            <a:off x="4186082" y="508518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3141966" y="5517232"/>
            <a:ext cx="226825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</a:t>
            </a:r>
            <a:r>
              <a:rPr lang="en-US" altLang="ko-KR" sz="2000" b="1" dirty="0" smtClean="0"/>
              <a:t>100(10)</a:t>
            </a:r>
            <a:endParaRPr lang="ko-KR" altLang="en-US" sz="2000" b="1" dirty="0"/>
          </a:p>
        </p:txBody>
      </p:sp>
      <p:sp>
        <p:nvSpPr>
          <p:cNvPr id="38" name="직사각형 37"/>
          <p:cNvSpPr/>
          <p:nvPr/>
        </p:nvSpPr>
        <p:spPr>
          <a:xfrm>
            <a:off x="405459" y="4869160"/>
            <a:ext cx="2088232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구매확인서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7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25</a:t>
            </a:r>
            <a:r>
              <a:rPr lang="ko-KR" altLang="en-US" sz="2000" b="1" dirty="0" smtClean="0"/>
              <a:t>일 개설</a:t>
            </a:r>
            <a:endParaRPr lang="en-US" altLang="ko-KR" sz="2000" b="1" dirty="0" smtClean="0"/>
          </a:p>
        </p:txBody>
      </p:sp>
      <p:cxnSp>
        <p:nvCxnSpPr>
          <p:cNvPr id="39" name="직선 화살표 연결선 38"/>
          <p:cNvCxnSpPr/>
          <p:nvPr/>
        </p:nvCxnSpPr>
        <p:spPr>
          <a:xfrm>
            <a:off x="7354434" y="510415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6166302" y="5538275"/>
            <a:ext cx="2484276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</a:t>
            </a:r>
            <a:r>
              <a:rPr lang="en-US" altLang="ko-KR" sz="2000" b="1" dirty="0" smtClean="0"/>
              <a:t>-100(-10)</a:t>
            </a:r>
            <a:endParaRPr lang="ko-KR" altLang="en-US" sz="2000" b="1" dirty="0"/>
          </a:p>
        </p:txBody>
      </p:sp>
      <p:sp>
        <p:nvSpPr>
          <p:cNvPr id="41" name="직사각형 40"/>
          <p:cNvSpPr/>
          <p:nvPr/>
        </p:nvSpPr>
        <p:spPr>
          <a:xfrm>
            <a:off x="6155500" y="6111338"/>
            <a:ext cx="2495077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일 </a:t>
            </a:r>
            <a:r>
              <a:rPr lang="en-US" altLang="ko-KR" sz="2000" b="1" dirty="0" smtClean="0"/>
              <a:t>100(0)</a:t>
            </a:r>
            <a:endParaRPr lang="ko-KR" altLang="en-US" sz="2000" b="1" dirty="0"/>
          </a:p>
        </p:txBody>
      </p:sp>
      <p:sp>
        <p:nvSpPr>
          <p:cNvPr id="15" name="순서도: 처리 14"/>
          <p:cNvSpPr/>
          <p:nvPr/>
        </p:nvSpPr>
        <p:spPr>
          <a:xfrm>
            <a:off x="395536" y="786770"/>
            <a:ext cx="5112568" cy="2354198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393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7.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과세표준 확정</a:t>
            </a:r>
            <a:endParaRPr lang="en-US" altLang="ko-KR" sz="1100" dirty="0">
              <a:solidFill>
                <a:srgbClr val="336699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54124" y="1916831"/>
            <a:ext cx="3471105" cy="1008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공급가액에 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포함하지 않는 금액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54123" y="3090383"/>
            <a:ext cx="3471105" cy="22614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에누리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할인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환입액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도달 전 파손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훼손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국고보조금 등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연체이자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봉사료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원천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5%]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989327" y="1947299"/>
            <a:ext cx="3471105" cy="1008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공급가액에서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공제하지 않는 금액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998592" y="3090383"/>
            <a:ext cx="3461839" cy="22614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대손금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장려금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하자보증금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 b="1" dirty="0" smtClean="0">
                <a:solidFill>
                  <a:schemeClr val="tx1"/>
                </a:solidFill>
              </a:rPr>
              <a:t>마일리지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62748" y="5502979"/>
            <a:ext cx="3471105" cy="1008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</a:rPr>
              <a:t>공급가액에 차감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4997953" y="5502979"/>
            <a:ext cx="3471105" cy="1008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</a:rPr>
              <a:t>공급가액에 포함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51520" y="766012"/>
            <a:ext cx="8568952" cy="10068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과세표준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어떤 명목이든 상관없이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재화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or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용역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을 공급받은자로부터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           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받은 금전적 가치 있는 모든 것을 포</a:t>
            </a:r>
            <a:r>
              <a:rPr lang="ko-KR" altLang="en-US" sz="2000" b="1" dirty="0">
                <a:solidFill>
                  <a:schemeClr val="tx1"/>
                </a:solidFill>
              </a:rPr>
              <a:t>함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5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8.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겸업사업자 </a:t>
            </a: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: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공급가액 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안분계산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4" name="오른쪽 화살표 13"/>
          <p:cNvSpPr/>
          <p:nvPr/>
        </p:nvSpPr>
        <p:spPr>
          <a:xfrm>
            <a:off x="2411760" y="1196752"/>
            <a:ext cx="2304256" cy="12632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오른쪽 화살표 14"/>
          <p:cNvSpPr/>
          <p:nvPr/>
        </p:nvSpPr>
        <p:spPr>
          <a:xfrm>
            <a:off x="4868416" y="1203158"/>
            <a:ext cx="2304256" cy="12632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23728" y="119675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과세</a:t>
            </a:r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억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면세</a:t>
            </a:r>
            <a:r>
              <a:rPr lang="en-US" altLang="ko-KR" sz="2400" b="1" dirty="0"/>
              <a:t>2</a:t>
            </a:r>
            <a:r>
              <a:rPr lang="ko-KR" altLang="en-US" sz="2400" b="1" dirty="0" smtClean="0"/>
              <a:t>억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21" name="위쪽 화살표 20"/>
          <p:cNvSpPr/>
          <p:nvPr/>
        </p:nvSpPr>
        <p:spPr>
          <a:xfrm>
            <a:off x="6020544" y="1367376"/>
            <a:ext cx="216024" cy="233718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323528" y="764703"/>
            <a:ext cx="1512168" cy="1008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겸업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사업</a:t>
            </a:r>
            <a:r>
              <a:rPr lang="ko-KR" altLang="en-US" sz="2400" b="1" dirty="0">
                <a:solidFill>
                  <a:schemeClr val="tx1"/>
                </a:solidFill>
              </a:rPr>
              <a:t>자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860032" y="1700808"/>
            <a:ext cx="4032448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800" b="1" dirty="0" smtClean="0">
                <a:solidFill>
                  <a:schemeClr val="tx1"/>
                </a:solidFill>
              </a:rPr>
              <a:t>차량판매 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: 5,000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만원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68416" y="649160"/>
            <a:ext cx="201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월</a:t>
            </a:r>
            <a:r>
              <a:rPr lang="en-US" altLang="ko-KR" sz="2000" b="1" dirty="0" smtClean="0"/>
              <a:t>31</a:t>
            </a:r>
            <a:r>
              <a:rPr lang="ko-KR" altLang="en-US" sz="2000" b="1" dirty="0" smtClean="0"/>
              <a:t>일 판매</a:t>
            </a:r>
            <a:endParaRPr lang="ko-KR" altLang="en-US" sz="2000" b="1" dirty="0"/>
          </a:p>
        </p:txBody>
      </p:sp>
      <p:sp>
        <p:nvSpPr>
          <p:cNvPr id="25" name="직사각형 24"/>
          <p:cNvSpPr/>
          <p:nvPr/>
        </p:nvSpPr>
        <p:spPr>
          <a:xfrm>
            <a:off x="792990" y="3068960"/>
            <a:ext cx="7379409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tx1"/>
                </a:solidFill>
              </a:rPr>
              <a:t>세금계산서 발행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5,000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만원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X 3/5 = 3,000</a:t>
            </a: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tx1"/>
                </a:solidFill>
              </a:rPr>
              <a:t>      계산서 발행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5,000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만원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X 2/5 = 2,000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5228465" y="3175052"/>
            <a:ext cx="539522" cy="97327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ko-KR" altLang="en-US" sz="2000" b="1" dirty="0"/>
          </a:p>
        </p:txBody>
      </p:sp>
      <p:cxnSp>
        <p:nvCxnSpPr>
          <p:cNvPr id="5" name="직선 화살표 연결선 4"/>
          <p:cNvCxnSpPr>
            <a:stCxn id="17" idx="2"/>
          </p:cNvCxnSpPr>
          <p:nvPr/>
        </p:nvCxnSpPr>
        <p:spPr>
          <a:xfrm>
            <a:off x="3491880" y="1843083"/>
            <a:ext cx="1736585" cy="13319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3528" y="4581128"/>
            <a:ext cx="8784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/>
              <a:t>* </a:t>
            </a:r>
            <a:r>
              <a:rPr lang="ko-KR" altLang="en-US" sz="2400" b="1" dirty="0" smtClean="0"/>
              <a:t>검토 </a:t>
            </a:r>
            <a:r>
              <a:rPr lang="en-US" altLang="ko-KR" sz="2400" b="1" dirty="0" smtClean="0"/>
              <a:t>: 1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31</a:t>
            </a:r>
            <a:r>
              <a:rPr lang="ko-KR" altLang="en-US" sz="2400" b="1" dirty="0" smtClean="0"/>
              <a:t>일 시점에 세금계산서 발행해야 한다</a:t>
            </a:r>
            <a:r>
              <a:rPr lang="en-US" altLang="ko-KR" sz="2400" b="1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2400" b="1" dirty="0"/>
              <a:t> </a:t>
            </a:r>
            <a:r>
              <a:rPr lang="ko-KR" altLang="en-US" sz="2400" b="1" dirty="0" smtClean="0"/>
              <a:t>          이때 안분하는 기준은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직전 과세기간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당기 확인 </a:t>
            </a:r>
            <a:r>
              <a:rPr lang="en-US" altLang="ko-KR" sz="2400" b="1" dirty="0" smtClean="0"/>
              <a:t>X 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smtClean="0"/>
              <a:t>* </a:t>
            </a:r>
            <a:r>
              <a:rPr lang="ko-KR" altLang="en-US" sz="2400" b="1" dirty="0" smtClean="0"/>
              <a:t>참고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매입안분계산은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당기 과세기간</a:t>
            </a:r>
            <a:r>
              <a:rPr lang="ko-KR" altLang="en-US" sz="2400" b="1" dirty="0" smtClean="0"/>
              <a:t>이다</a:t>
            </a:r>
            <a:r>
              <a:rPr lang="en-US" altLang="ko-KR" sz="2400" b="1" dirty="0" smtClean="0"/>
              <a:t>. (</a:t>
            </a:r>
            <a:r>
              <a:rPr lang="ko-KR" altLang="en-US" sz="2400" b="1" dirty="0" smtClean="0"/>
              <a:t>당기 확인 </a:t>
            </a:r>
            <a:r>
              <a:rPr lang="en-US" altLang="ko-KR" sz="2400" b="1" dirty="0" smtClean="0"/>
              <a:t>O 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6128" y="650172"/>
            <a:ext cx="2736304" cy="574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직전과</a:t>
            </a:r>
            <a:r>
              <a:rPr lang="ko-KR" altLang="en-US" sz="2400" b="1" dirty="0"/>
              <a:t>세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0562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9-1.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불공제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목차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51520" y="836712"/>
            <a:ext cx="3032720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smtClean="0">
                <a:solidFill>
                  <a:schemeClr val="tx1"/>
                </a:solidFill>
              </a:rPr>
              <a:t>세금계산서 관련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51520" y="4149080"/>
            <a:ext cx="3032720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사업무관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51520" y="1556792"/>
            <a:ext cx="3032720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비영업용소형승용</a:t>
            </a:r>
            <a:r>
              <a:rPr lang="ko-KR" altLang="en-US" sz="2400" b="1" dirty="0">
                <a:solidFill>
                  <a:schemeClr val="tx1"/>
                </a:solidFill>
              </a:rPr>
              <a:t>차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33732" y="5589240"/>
            <a:ext cx="3032720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접대비관련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251520" y="2276872"/>
            <a:ext cx="3032720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면세사업 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233732" y="4869160"/>
            <a:ext cx="3032720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토지관련 비용 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233732" y="3446684"/>
            <a:ext cx="3032720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등록 전 매입세액 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436640" y="836712"/>
            <a:ext cx="538383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전자세금계산서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발행</a:t>
            </a:r>
            <a:r>
              <a:rPr lang="en-US" altLang="ko-KR" sz="2400" b="1" dirty="0">
                <a:solidFill>
                  <a:schemeClr val="tx1"/>
                </a:solidFill>
              </a:rPr>
              <a:t>/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전송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]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가산세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3419872" y="1556792"/>
            <a:ext cx="538383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차량구입시 고려사항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436640" y="2276872"/>
            <a:ext cx="538383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400" b="1" dirty="0" smtClean="0">
                <a:solidFill>
                  <a:schemeClr val="tx1"/>
                </a:solidFill>
              </a:rPr>
              <a:t>겸업사업자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안분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/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재계산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]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직선 연결선 48"/>
          <p:cNvCxnSpPr/>
          <p:nvPr/>
        </p:nvCxnSpPr>
        <p:spPr>
          <a:xfrm flipH="1">
            <a:off x="5718801" y="1129145"/>
            <a:ext cx="3621" cy="28083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H="1">
            <a:off x="7019309" y="1111602"/>
            <a:ext cx="3621" cy="28083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16"/>
          <p:cNvCxnSpPr>
            <a:stCxn id="42" idx="2"/>
          </p:cNvCxnSpPr>
          <p:nvPr/>
        </p:nvCxnSpPr>
        <p:spPr>
          <a:xfrm flipH="1">
            <a:off x="4586801" y="1124744"/>
            <a:ext cx="3621" cy="28083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3228" y="317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9-2.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불공제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발급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&amp;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전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송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가산세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251520" y="1412776"/>
            <a:ext cx="813690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467544" y="1772816"/>
            <a:ext cx="1111818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1~5</a:t>
            </a:r>
            <a:r>
              <a:rPr lang="ko-KR" altLang="en-US" sz="2000" b="1" dirty="0">
                <a:solidFill>
                  <a:schemeClr val="tx1"/>
                </a:solidFill>
              </a:rPr>
              <a:t>월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467544" y="2852936"/>
            <a:ext cx="1111818" cy="100811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매입자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40" name="직선 화살표 연결선 39"/>
          <p:cNvCxnSpPr/>
          <p:nvPr/>
        </p:nvCxnSpPr>
        <p:spPr>
          <a:xfrm flipV="1">
            <a:off x="1691680" y="1982038"/>
            <a:ext cx="2895121" cy="29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직사각형 41"/>
          <p:cNvSpPr/>
          <p:nvPr/>
        </p:nvSpPr>
        <p:spPr>
          <a:xfrm>
            <a:off x="4139952" y="836712"/>
            <a:ext cx="900939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</a:rPr>
              <a:t>6/30</a:t>
            </a:r>
          </a:p>
        </p:txBody>
      </p:sp>
      <p:cxnSp>
        <p:nvCxnSpPr>
          <p:cNvPr id="43" name="직선 화살표 연결선 42"/>
          <p:cNvCxnSpPr/>
          <p:nvPr/>
        </p:nvCxnSpPr>
        <p:spPr>
          <a:xfrm>
            <a:off x="4644008" y="1984959"/>
            <a:ext cx="37444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4" name="직사각형 43"/>
          <p:cNvSpPr/>
          <p:nvPr/>
        </p:nvSpPr>
        <p:spPr>
          <a:xfrm>
            <a:off x="2147502" y="1775636"/>
            <a:ext cx="2004337" cy="4000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지연발급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5375975" y="1772816"/>
            <a:ext cx="2004337" cy="4000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미발급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2%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5283968" y="844232"/>
            <a:ext cx="900939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</a:rPr>
              <a:t>7/10</a:t>
            </a:r>
          </a:p>
        </p:txBody>
      </p:sp>
      <p:cxnSp>
        <p:nvCxnSpPr>
          <p:cNvPr id="56" name="직선 화살표 연결선 55"/>
          <p:cNvCxnSpPr/>
          <p:nvPr/>
        </p:nvCxnSpPr>
        <p:spPr>
          <a:xfrm>
            <a:off x="5747998" y="2515758"/>
            <a:ext cx="264042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6029412" y="2300926"/>
            <a:ext cx="2004337" cy="4000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미발급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2%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6548335" y="836712"/>
            <a:ext cx="900939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</a:rPr>
              <a:t>7/25</a:t>
            </a:r>
          </a:p>
        </p:txBody>
      </p:sp>
      <p:cxnSp>
        <p:nvCxnSpPr>
          <p:cNvPr id="60" name="직선 화살표 연결선 59"/>
          <p:cNvCxnSpPr/>
          <p:nvPr/>
        </p:nvCxnSpPr>
        <p:spPr>
          <a:xfrm flipV="1">
            <a:off x="1691680" y="3320988"/>
            <a:ext cx="5285771" cy="48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1" name="직사각형 60"/>
          <p:cNvSpPr/>
          <p:nvPr/>
        </p:nvSpPr>
        <p:spPr>
          <a:xfrm>
            <a:off x="3879787" y="3132342"/>
            <a:ext cx="2004337" cy="391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지연수취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1%</a:t>
            </a:r>
          </a:p>
        </p:txBody>
      </p:sp>
      <p:cxnSp>
        <p:nvCxnSpPr>
          <p:cNvPr id="62" name="직선 화살표 연결선 61"/>
          <p:cNvCxnSpPr>
            <a:stCxn id="63" idx="1"/>
          </p:cNvCxnSpPr>
          <p:nvPr/>
        </p:nvCxnSpPr>
        <p:spPr>
          <a:xfrm flipV="1">
            <a:off x="7072920" y="3320988"/>
            <a:ext cx="1315504" cy="69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직사각형 62"/>
          <p:cNvSpPr/>
          <p:nvPr/>
        </p:nvSpPr>
        <p:spPr>
          <a:xfrm>
            <a:off x="7072920" y="3132342"/>
            <a:ext cx="1101587" cy="391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공제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467544" y="2304250"/>
            <a:ext cx="1111818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484796" y="4941168"/>
            <a:ext cx="111181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1~6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91" name="직선 화살표 연결선 90"/>
          <p:cNvCxnSpPr/>
          <p:nvPr/>
        </p:nvCxnSpPr>
        <p:spPr>
          <a:xfrm>
            <a:off x="251520" y="4725144"/>
            <a:ext cx="813690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2" name="직사각형 91"/>
          <p:cNvSpPr/>
          <p:nvPr/>
        </p:nvSpPr>
        <p:spPr>
          <a:xfrm>
            <a:off x="479248" y="5805264"/>
            <a:ext cx="1111818" cy="7200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매입자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251520" y="770625"/>
            <a:ext cx="1584176" cy="492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발행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94" name="직사각형 93"/>
          <p:cNvSpPr/>
          <p:nvPr/>
        </p:nvSpPr>
        <p:spPr>
          <a:xfrm>
            <a:off x="251520" y="4088915"/>
            <a:ext cx="1584176" cy="492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전송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5381854" y="4315206"/>
            <a:ext cx="803053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7/11</a:t>
            </a:r>
          </a:p>
        </p:txBody>
      </p:sp>
      <p:cxnSp>
        <p:nvCxnSpPr>
          <p:cNvPr id="98" name="직선 화살표 연결선 97"/>
          <p:cNvCxnSpPr/>
          <p:nvPr/>
        </p:nvCxnSpPr>
        <p:spPr>
          <a:xfrm>
            <a:off x="1605074" y="5281963"/>
            <a:ext cx="411905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0" name="직선 화살표 연결선 99"/>
          <p:cNvCxnSpPr/>
          <p:nvPr/>
        </p:nvCxnSpPr>
        <p:spPr>
          <a:xfrm>
            <a:off x="5892750" y="5292024"/>
            <a:ext cx="249567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2422755" y="4958365"/>
            <a:ext cx="2172473" cy="6673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지연전송  개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0.1%</a:t>
            </a:r>
          </a:p>
          <a:p>
            <a:pPr algn="ctr"/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           [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법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0.5%]</a:t>
            </a:r>
          </a:p>
        </p:txBody>
      </p:sp>
      <p:sp>
        <p:nvSpPr>
          <p:cNvPr id="104" name="직사각형 103"/>
          <p:cNvSpPr/>
          <p:nvPr/>
        </p:nvSpPr>
        <p:spPr>
          <a:xfrm>
            <a:off x="6027549" y="4980522"/>
            <a:ext cx="2006199" cy="6543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미전송 개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0.3%</a:t>
            </a:r>
          </a:p>
          <a:p>
            <a:pPr algn="ctr"/>
            <a:r>
              <a:rPr lang="en-US" altLang="ko-KR" sz="1600" b="1" dirty="0" smtClean="0">
                <a:solidFill>
                  <a:schemeClr val="tx1"/>
                </a:solidFill>
              </a:rPr>
              <a:t>          [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법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1%]</a:t>
            </a:r>
          </a:p>
        </p:txBody>
      </p:sp>
      <p:sp>
        <p:nvSpPr>
          <p:cNvPr id="105" name="곱셈 기호 104"/>
          <p:cNvSpPr/>
          <p:nvPr/>
        </p:nvSpPr>
        <p:spPr>
          <a:xfrm>
            <a:off x="3347864" y="5913276"/>
            <a:ext cx="432048" cy="504056"/>
          </a:xfrm>
          <a:prstGeom prst="mathMultiply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endParaRPr lang="ko-KR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106" name="곱셈 기호 105"/>
          <p:cNvSpPr/>
          <p:nvPr/>
        </p:nvSpPr>
        <p:spPr>
          <a:xfrm>
            <a:off x="6782780" y="5916444"/>
            <a:ext cx="432048" cy="504056"/>
          </a:xfrm>
          <a:prstGeom prst="mathMultiply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endParaRPr lang="ko-KR" altLang="en-US" b="1" dirty="0" smtClean="0">
              <a:solidFill>
                <a:schemeClr val="tx1"/>
              </a:solidFill>
            </a:endParaRPr>
          </a:p>
        </p:txBody>
      </p:sp>
      <p:cxnSp>
        <p:nvCxnSpPr>
          <p:cNvPr id="51" name="직선 연결선 50"/>
          <p:cNvCxnSpPr>
            <a:stCxn id="95" idx="2"/>
          </p:cNvCxnSpPr>
          <p:nvPr/>
        </p:nvCxnSpPr>
        <p:spPr>
          <a:xfrm flipH="1">
            <a:off x="5769745" y="4603238"/>
            <a:ext cx="13636" cy="18315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67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9-3.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불공제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차량구입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979712" y="836712"/>
            <a:ext cx="6736516" cy="34563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</a:t>
            </a:r>
            <a:r>
              <a:rPr lang="ko-KR" altLang="en-US" b="1" dirty="0" smtClean="0">
                <a:solidFill>
                  <a:srgbClr val="FF0000"/>
                </a:solidFill>
              </a:rPr>
              <a:t>차량의 종류에 따라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- </a:t>
            </a:r>
            <a:r>
              <a:rPr lang="ko-KR" altLang="en-US" b="1" dirty="0" smtClean="0">
                <a:solidFill>
                  <a:schemeClr val="tx1"/>
                </a:solidFill>
              </a:rPr>
              <a:t>부가세 공제되는 차량이면 </a:t>
            </a:r>
            <a:r>
              <a:rPr lang="en-US" altLang="ko-KR" b="1" dirty="0" smtClean="0">
                <a:solidFill>
                  <a:schemeClr val="tx1"/>
                </a:solidFill>
              </a:rPr>
              <a:t>[</a:t>
            </a:r>
            <a:r>
              <a:rPr lang="ko-KR" altLang="en-US" b="1" dirty="0" smtClean="0">
                <a:solidFill>
                  <a:schemeClr val="tx1"/>
                </a:solidFill>
              </a:rPr>
              <a:t>현금</a:t>
            </a:r>
            <a:r>
              <a:rPr lang="en-US" altLang="ko-KR" b="1" dirty="0">
                <a:solidFill>
                  <a:schemeClr val="tx1"/>
                </a:solidFill>
              </a:rPr>
              <a:t>&gt;</a:t>
            </a:r>
            <a:r>
              <a:rPr lang="ko-KR" altLang="en-US" b="1" dirty="0" smtClean="0">
                <a:solidFill>
                  <a:schemeClr val="tx1"/>
                </a:solidFill>
              </a:rPr>
              <a:t>할부</a:t>
            </a:r>
            <a:r>
              <a:rPr lang="en-US" altLang="ko-KR" b="1" dirty="0">
                <a:solidFill>
                  <a:schemeClr val="tx1"/>
                </a:solidFill>
              </a:rPr>
              <a:t>&gt;</a:t>
            </a:r>
            <a:r>
              <a:rPr lang="ko-KR" altLang="en-US" b="1" dirty="0" smtClean="0">
                <a:solidFill>
                  <a:schemeClr val="tx1"/>
                </a:solidFill>
              </a:rPr>
              <a:t>렌트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유리함</a:t>
            </a:r>
            <a:endParaRPr lang="en-US" altLang="ko-KR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</a:t>
            </a:r>
            <a:r>
              <a:rPr lang="ko-KR" altLang="en-US" b="1" dirty="0" smtClean="0">
                <a:solidFill>
                  <a:srgbClr val="FF0000"/>
                </a:solidFill>
              </a:rPr>
              <a:t>현금보유여부에 따라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- </a:t>
            </a:r>
            <a:r>
              <a:rPr lang="ko-KR" altLang="en-US" b="1" dirty="0" smtClean="0">
                <a:solidFill>
                  <a:schemeClr val="tx1"/>
                </a:solidFill>
              </a:rPr>
              <a:t>현금보유능력이 된다면 </a:t>
            </a:r>
            <a:r>
              <a:rPr lang="en-US" altLang="ko-KR" b="1" dirty="0" smtClean="0">
                <a:solidFill>
                  <a:schemeClr val="tx1"/>
                </a:solidFill>
              </a:rPr>
              <a:t>[</a:t>
            </a:r>
            <a:r>
              <a:rPr lang="ko-KR" altLang="en-US" b="1" dirty="0" smtClean="0">
                <a:solidFill>
                  <a:schemeClr val="tx1"/>
                </a:solidFill>
              </a:rPr>
              <a:t>현금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이 유리함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</a:t>
            </a:r>
            <a:r>
              <a:rPr lang="ko-KR" altLang="en-US" b="1" dirty="0" smtClean="0">
                <a:solidFill>
                  <a:srgbClr val="FF0000"/>
                </a:solidFill>
              </a:rPr>
              <a:t>보험료 과다 발생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- </a:t>
            </a:r>
            <a:r>
              <a:rPr lang="ko-KR" altLang="en-US" b="1" dirty="0" smtClean="0">
                <a:solidFill>
                  <a:schemeClr val="tx1"/>
                </a:solidFill>
              </a:rPr>
              <a:t>보험료 과다 발생되면 </a:t>
            </a:r>
            <a:r>
              <a:rPr lang="en-US" altLang="ko-KR" b="1" dirty="0" smtClean="0">
                <a:solidFill>
                  <a:schemeClr val="tx1"/>
                </a:solidFill>
              </a:rPr>
              <a:t>[</a:t>
            </a:r>
            <a:r>
              <a:rPr lang="ko-KR" altLang="en-US" b="1" dirty="0" smtClean="0">
                <a:solidFill>
                  <a:schemeClr val="tx1"/>
                </a:solidFill>
              </a:rPr>
              <a:t>렌트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가 유리할 수 있음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</a:t>
            </a:r>
            <a:r>
              <a:rPr lang="en-US" altLang="ko-KR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본인자산으로 등록하기 싫다면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  </a:t>
            </a:r>
            <a:r>
              <a:rPr lang="en-US" altLang="ko-KR" b="1" dirty="0" smtClean="0">
                <a:solidFill>
                  <a:schemeClr val="tx1"/>
                </a:solidFill>
              </a:rPr>
              <a:t>- [</a:t>
            </a:r>
            <a:r>
              <a:rPr lang="ko-KR" altLang="en-US" b="1" dirty="0" smtClean="0">
                <a:solidFill>
                  <a:schemeClr val="tx1"/>
                </a:solidFill>
              </a:rPr>
              <a:t>리스 </a:t>
            </a:r>
            <a:r>
              <a:rPr lang="en-US" altLang="ko-KR" b="1" dirty="0" smtClean="0">
                <a:solidFill>
                  <a:schemeClr val="tx1"/>
                </a:solidFill>
              </a:rPr>
              <a:t>or </a:t>
            </a:r>
            <a:r>
              <a:rPr lang="ko-KR" altLang="en-US" b="1" dirty="0" smtClean="0">
                <a:solidFill>
                  <a:schemeClr val="tx1"/>
                </a:solidFill>
              </a:rPr>
              <a:t>렌트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가 유리할 수 있음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979712" y="4581128"/>
            <a:ext cx="6736516" cy="1872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</a:t>
            </a:r>
            <a:r>
              <a:rPr lang="ko-KR" altLang="en-US" b="1" dirty="0" smtClean="0">
                <a:solidFill>
                  <a:srgbClr val="FF0000"/>
                </a:solidFill>
              </a:rPr>
              <a:t>현금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고정자산</a:t>
            </a:r>
            <a:r>
              <a:rPr lang="en-US" altLang="ko-KR" b="1" dirty="0" smtClean="0">
                <a:solidFill>
                  <a:schemeClr val="tx1"/>
                </a:solidFill>
              </a:rPr>
              <a:t>+</a:t>
            </a:r>
            <a:r>
              <a:rPr lang="ko-KR" altLang="en-US" b="1" dirty="0" smtClean="0">
                <a:solidFill>
                  <a:schemeClr val="tx1"/>
                </a:solidFill>
              </a:rPr>
              <a:t>취등록세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자동차세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보험료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부가세 공제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</a:t>
            </a:r>
            <a:r>
              <a:rPr lang="ko-KR" altLang="en-US" b="1" dirty="0" smtClean="0">
                <a:solidFill>
                  <a:srgbClr val="FF0000"/>
                </a:solidFill>
              </a:rPr>
              <a:t>할부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상동 </a:t>
            </a:r>
            <a:r>
              <a:rPr lang="en-US" altLang="ko-KR" b="1" dirty="0" smtClean="0">
                <a:solidFill>
                  <a:schemeClr val="tx1"/>
                </a:solidFill>
              </a:rPr>
              <a:t>+ </a:t>
            </a:r>
            <a:r>
              <a:rPr lang="ko-KR" altLang="en-US" b="1" dirty="0" smtClean="0">
                <a:solidFill>
                  <a:schemeClr val="tx1"/>
                </a:solidFill>
              </a:rPr>
              <a:t>할부상환내역 검토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</a:t>
            </a:r>
            <a:r>
              <a:rPr lang="ko-KR" altLang="en-US" b="1" dirty="0" smtClean="0">
                <a:solidFill>
                  <a:srgbClr val="FF0000"/>
                </a:solidFill>
              </a:rPr>
              <a:t>리스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리</a:t>
            </a:r>
            <a:r>
              <a:rPr lang="ko-KR" altLang="en-US" b="1" dirty="0">
                <a:solidFill>
                  <a:schemeClr val="tx1"/>
                </a:solidFill>
              </a:rPr>
              <a:t>스</a:t>
            </a:r>
            <a:r>
              <a:rPr lang="ko-KR" altLang="en-US" b="1" dirty="0" smtClean="0">
                <a:solidFill>
                  <a:schemeClr val="tx1"/>
                </a:solidFill>
              </a:rPr>
              <a:t>보증금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계산서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보험료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만기시 차량인수여부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</a:t>
            </a:r>
            <a:r>
              <a:rPr lang="ko-KR" altLang="en-US" b="1" dirty="0" smtClean="0">
                <a:solidFill>
                  <a:srgbClr val="FF0000"/>
                </a:solidFill>
              </a:rPr>
              <a:t>렌트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렌트보증금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부가세불공제 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만기시 차량인수여부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07504" y="836712"/>
            <a:ext cx="1800200" cy="34460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차량구입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고려사항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1.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현금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2.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할부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3.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리스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4.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렌트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07504" y="4581128"/>
            <a:ext cx="1800200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회계처리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주의사</a:t>
            </a:r>
            <a:r>
              <a:rPr lang="ko-KR" altLang="en-US" sz="2000" b="1" dirty="0">
                <a:solidFill>
                  <a:schemeClr val="tx1"/>
                </a:solidFill>
              </a:rPr>
              <a:t>항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16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1.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과세요건</a:t>
            </a:r>
            <a:endParaRPr lang="en-US" altLang="ko-KR" sz="1200" dirty="0">
              <a:solidFill>
                <a:srgbClr val="336699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124130" y="908720"/>
            <a:ext cx="8552326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solidFill>
                  <a:schemeClr val="tx1"/>
                </a:solidFill>
              </a:rPr>
              <a:t>과세요건</a:t>
            </a:r>
            <a:endParaRPr lang="en-US" altLang="ko-KR" sz="4000" b="1" dirty="0" smtClean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107504" y="1997417"/>
            <a:ext cx="1815422" cy="8612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납세의무자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2926" y="2243389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영리</a:t>
            </a:r>
            <a:r>
              <a:rPr lang="en-US" altLang="ko-KR" b="1" dirty="0"/>
              <a:t>,</a:t>
            </a:r>
            <a:r>
              <a:rPr lang="ko-KR" altLang="en-US" b="1" dirty="0" smtClean="0"/>
              <a:t>비영리 </a:t>
            </a:r>
            <a:r>
              <a:rPr lang="ko-KR" altLang="en-US" b="1" dirty="0" smtClean="0">
                <a:solidFill>
                  <a:srgbClr val="FF0000"/>
                </a:solidFill>
              </a:rPr>
              <a:t>구분 없이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/ </a:t>
            </a:r>
            <a:r>
              <a:rPr lang="ko-KR" altLang="en-US" b="1" dirty="0" smtClean="0"/>
              <a:t>사업상 </a:t>
            </a:r>
            <a:r>
              <a:rPr lang="ko-KR" altLang="en-US" b="1" dirty="0" smtClean="0">
                <a:solidFill>
                  <a:srgbClr val="FF0000"/>
                </a:solidFill>
              </a:rPr>
              <a:t>독립성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/ </a:t>
            </a:r>
            <a:r>
              <a:rPr lang="ko-KR" altLang="en-US" b="1" dirty="0" smtClean="0">
                <a:solidFill>
                  <a:srgbClr val="FF0000"/>
                </a:solidFill>
              </a:rPr>
              <a:t>재화</a:t>
            </a:r>
            <a:r>
              <a:rPr lang="en-US" altLang="ko-KR" b="1" dirty="0" smtClean="0">
                <a:solidFill>
                  <a:srgbClr val="FF0000"/>
                </a:solidFill>
              </a:rPr>
              <a:t>or</a:t>
            </a:r>
            <a:r>
              <a:rPr lang="ko-KR" altLang="en-US" b="1" dirty="0" smtClean="0">
                <a:solidFill>
                  <a:srgbClr val="FF0000"/>
                </a:solidFill>
              </a:rPr>
              <a:t>용역 공급 </a:t>
            </a:r>
            <a:r>
              <a:rPr lang="ko-KR" altLang="en-US" b="1" dirty="0" smtClean="0"/>
              <a:t>하는 자</a:t>
            </a:r>
            <a:endParaRPr lang="en-US" altLang="ko-KR" b="1" dirty="0" smtClean="0"/>
          </a:p>
        </p:txBody>
      </p:sp>
      <p:sp>
        <p:nvSpPr>
          <p:cNvPr id="39" name="직사각형 38"/>
          <p:cNvSpPr/>
          <p:nvPr/>
        </p:nvSpPr>
        <p:spPr>
          <a:xfrm>
            <a:off x="107504" y="3141161"/>
            <a:ext cx="1815422" cy="86906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과세기간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07704" y="308173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/>
              <a:t>원칙 </a:t>
            </a:r>
            <a:r>
              <a:rPr lang="en-US" altLang="ko-KR" b="1" dirty="0" smtClean="0"/>
              <a:t>: 1</a:t>
            </a:r>
            <a:r>
              <a:rPr lang="ko-KR" altLang="en-US" b="1" dirty="0" smtClean="0"/>
              <a:t>기</a:t>
            </a:r>
            <a:r>
              <a:rPr lang="en-US" altLang="ko-KR" b="1" dirty="0" smtClean="0"/>
              <a:t>(1~6</a:t>
            </a:r>
            <a:r>
              <a:rPr lang="ko-KR" altLang="en-US" b="1" dirty="0" smtClean="0"/>
              <a:t>월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, 2</a:t>
            </a:r>
            <a:r>
              <a:rPr lang="ko-KR" altLang="en-US" b="1" dirty="0" smtClean="0"/>
              <a:t>기</a:t>
            </a:r>
            <a:r>
              <a:rPr lang="en-US" altLang="ko-KR" b="1" dirty="0" smtClean="0"/>
              <a:t>(7~12</a:t>
            </a:r>
            <a:r>
              <a:rPr lang="ko-KR" altLang="en-US" b="1" dirty="0" smtClean="0"/>
              <a:t>월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예외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간이는 </a:t>
            </a:r>
            <a:r>
              <a:rPr lang="en-US" altLang="ko-KR" b="1" dirty="0" smtClean="0"/>
              <a:t>1</a:t>
            </a:r>
            <a:r>
              <a:rPr lang="ko-KR" altLang="en-US" b="1" dirty="0" smtClean="0"/>
              <a:t>기</a:t>
            </a:r>
            <a:r>
              <a:rPr lang="en-US" altLang="ko-KR" b="1" dirty="0" smtClean="0"/>
              <a:t>(1~12</a:t>
            </a:r>
            <a:r>
              <a:rPr lang="ko-KR" altLang="en-US" b="1" dirty="0" smtClean="0"/>
              <a:t>월</a:t>
            </a:r>
            <a:r>
              <a:rPr lang="en-US" altLang="ko-KR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신고기한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과세기간 종료일부터 </a:t>
            </a:r>
            <a:r>
              <a:rPr lang="en-US" altLang="ko-KR" b="1" dirty="0" smtClean="0"/>
              <a:t>25</a:t>
            </a:r>
            <a:r>
              <a:rPr lang="ko-KR" altLang="en-US" b="1" dirty="0" smtClean="0"/>
              <a:t>일 이내</a:t>
            </a:r>
            <a:endParaRPr lang="ko-KR" altLang="en-US" b="1" dirty="0"/>
          </a:p>
        </p:txBody>
      </p:sp>
      <p:sp>
        <p:nvSpPr>
          <p:cNvPr id="57" name="직사각형 56"/>
          <p:cNvSpPr/>
          <p:nvPr/>
        </p:nvSpPr>
        <p:spPr>
          <a:xfrm>
            <a:off x="107504" y="4295979"/>
            <a:ext cx="1815422" cy="9334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납세지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979712" y="4287402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/>
              <a:t>원칙 </a:t>
            </a:r>
            <a:r>
              <a:rPr lang="en-US" altLang="ko-KR" b="1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사업장</a:t>
            </a:r>
            <a:r>
              <a:rPr lang="ko-KR" altLang="en-US" b="1" dirty="0" smtClean="0"/>
              <a:t>마다 신고 납부 해야 한다</a:t>
            </a:r>
            <a:r>
              <a:rPr lang="en-US" altLang="ko-KR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예외 </a:t>
            </a:r>
            <a:r>
              <a:rPr lang="en-US" altLang="ko-KR" b="1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총괄납부사업자 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사업자단위 과세사업자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124130" y="5589433"/>
            <a:ext cx="1815422" cy="93591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과세대</a:t>
            </a:r>
            <a:r>
              <a:rPr lang="ko-KR" altLang="en-US" sz="2400" b="1" dirty="0">
                <a:solidFill>
                  <a:schemeClr val="tx1"/>
                </a:solidFill>
              </a:rPr>
              <a:t>상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63638" y="5582348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/>
              <a:t>재화 </a:t>
            </a:r>
            <a:r>
              <a:rPr lang="en-US" altLang="ko-KR" b="1" dirty="0" smtClean="0"/>
              <a:t>&amp; </a:t>
            </a:r>
            <a:r>
              <a:rPr lang="ko-KR" altLang="en-US" b="1" dirty="0" smtClean="0"/>
              <a:t>용역 </a:t>
            </a:r>
            <a:r>
              <a:rPr lang="ko-KR" altLang="en-US" b="1" dirty="0" smtClean="0">
                <a:solidFill>
                  <a:srgbClr val="FF0000"/>
                </a:solidFill>
              </a:rPr>
              <a:t>공급</a:t>
            </a:r>
            <a:endParaRPr lang="en-US" altLang="ko-KR" b="1" dirty="0"/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재화           </a:t>
            </a:r>
            <a:r>
              <a:rPr lang="ko-KR" altLang="en-US" b="1" dirty="0" smtClean="0">
                <a:solidFill>
                  <a:srgbClr val="FF0000"/>
                </a:solidFill>
              </a:rPr>
              <a:t>수입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5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cont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슬라이드 번호 개체 틀 32"/>
          <p:cNvSpPr>
            <a:spLocks noGrp="1"/>
          </p:cNvSpPr>
          <p:nvPr>
            <p:ph type="sldNum" sz="quarter" idx="12"/>
          </p:nvPr>
        </p:nvSpPr>
        <p:spPr>
          <a:xfrm>
            <a:off x="6342063" y="5994400"/>
            <a:ext cx="2133600" cy="365125"/>
          </a:xfrm>
        </p:spPr>
        <p:txBody>
          <a:bodyPr/>
          <a:lstStyle/>
          <a:p>
            <a:pPr>
              <a:defRPr/>
            </a:pPr>
            <a:fld id="{62AE216B-41ED-42F6-A551-379145441B7E}" type="slidenum">
              <a:rPr lang="ko-KR" altLang="en-US"/>
              <a:pPr>
                <a:defRPr/>
              </a:pPr>
              <a:t>20</a:t>
            </a:fld>
            <a:endParaRPr lang="ko-KR" altLang="en-US" dirty="0"/>
          </a:p>
        </p:txBody>
      </p:sp>
      <p:sp>
        <p:nvSpPr>
          <p:cNvPr id="27" name="제목 26"/>
          <p:cNvSpPr>
            <a:spLocks noGrp="1"/>
          </p:cNvSpPr>
          <p:nvPr>
            <p:ph type="title"/>
          </p:nvPr>
        </p:nvSpPr>
        <p:spPr>
          <a:xfrm>
            <a:off x="259311" y="620688"/>
            <a:ext cx="860286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50000"/>
              </a:lnSpc>
            </a:pP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서울지방세무사회</a:t>
            </a: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부가세</a:t>
            </a: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교육</a:t>
            </a:r>
            <a: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endParaRPr lang="ko-KR" alt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11" name="제목 26"/>
          <p:cNvSpPr txBox="1">
            <a:spLocks/>
          </p:cNvSpPr>
          <p:nvPr/>
        </p:nvSpPr>
        <p:spPr>
          <a:xfrm>
            <a:off x="259311" y="5570947"/>
            <a:ext cx="8602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o-KR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세무사 김재우</a:t>
            </a:r>
            <a: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ko-KR" alt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71599" y="2492896"/>
            <a:ext cx="774056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6600" b="1" dirty="0" smtClean="0">
                <a:solidFill>
                  <a:schemeClr val="tx1"/>
                </a:solidFill>
                <a:hlinkClick r:id="rId3"/>
              </a:rPr>
              <a:t>www.btax119.com</a:t>
            </a:r>
            <a:endParaRPr lang="en-US" altLang="ko-KR" sz="6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5400" b="1" dirty="0" smtClean="0"/>
              <a:t>사진클릭</a:t>
            </a:r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자료 다운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0127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3228" y="317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9-4.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불공제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겸업사업자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: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매입세액 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안분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8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오른쪽 화살표 10"/>
          <p:cNvSpPr/>
          <p:nvPr/>
        </p:nvSpPr>
        <p:spPr>
          <a:xfrm>
            <a:off x="1098756" y="3328775"/>
            <a:ext cx="3312368" cy="135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오른쪽 화살표 11"/>
          <p:cNvSpPr/>
          <p:nvPr/>
        </p:nvSpPr>
        <p:spPr>
          <a:xfrm>
            <a:off x="4585976" y="3337206"/>
            <a:ext cx="3312368" cy="135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23928" y="29437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3-31</a:t>
            </a:r>
            <a:r>
              <a:rPr lang="ko-KR" altLang="en-US" b="1" dirty="0" smtClean="0"/>
              <a:t>일</a:t>
            </a:r>
            <a:endParaRPr lang="ko-KR" altLang="en-US" b="1" dirty="0"/>
          </a:p>
        </p:txBody>
      </p:sp>
      <p:sp>
        <p:nvSpPr>
          <p:cNvPr id="17" name="직사각형 16"/>
          <p:cNvSpPr/>
          <p:nvPr/>
        </p:nvSpPr>
        <p:spPr>
          <a:xfrm>
            <a:off x="275254" y="788651"/>
            <a:ext cx="1992490" cy="5271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tx1"/>
                </a:solidFill>
              </a:rPr>
              <a:t>꽃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&amp;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카페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411761" y="802082"/>
            <a:ext cx="4392487" cy="5271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tx1"/>
                </a:solidFill>
              </a:rPr>
              <a:t>실지귀속이 분명한 것은 안분계산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1619672" y="3526174"/>
            <a:ext cx="2303114" cy="627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임차료</a:t>
            </a:r>
            <a:r>
              <a:rPr lang="en-US" altLang="ko-KR" b="1" dirty="0" smtClean="0">
                <a:solidFill>
                  <a:schemeClr val="tx1"/>
                </a:solidFill>
              </a:rPr>
              <a:t> 1,000(100)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145323" y="4607672"/>
            <a:ext cx="3853849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불공제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100 X 1/2 =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50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만원</a:t>
            </a:r>
            <a:endParaRPr lang="en-US" altLang="ko-KR" sz="2000" b="1" dirty="0" smtClean="0">
              <a:solidFill>
                <a:srgbClr val="FF0000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004048" y="3526174"/>
            <a:ext cx="2303114" cy="627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임차료</a:t>
            </a:r>
            <a:r>
              <a:rPr lang="en-US" altLang="ko-KR" b="1" dirty="0" smtClean="0">
                <a:solidFill>
                  <a:schemeClr val="tx1"/>
                </a:solidFill>
              </a:rPr>
              <a:t> 1,000(100)</a:t>
            </a:r>
          </a:p>
        </p:txBody>
      </p:sp>
      <p:sp>
        <p:nvSpPr>
          <p:cNvPr id="6" name="아래로 구부러진 화살표 5"/>
          <p:cNvSpPr/>
          <p:nvPr/>
        </p:nvSpPr>
        <p:spPr>
          <a:xfrm>
            <a:off x="1145323" y="1880828"/>
            <a:ext cx="6753021" cy="1413448"/>
          </a:xfrm>
          <a:prstGeom prst="curvedDownArrow">
            <a:avLst>
              <a:gd name="adj1" fmla="val 3518"/>
              <a:gd name="adj2" fmla="val 10544"/>
              <a:gd name="adj3" fmla="val 91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347864" y="1700808"/>
            <a:ext cx="2537139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과세 </a:t>
            </a:r>
            <a:r>
              <a:rPr lang="en-US" altLang="ko-KR" sz="2000" b="1" dirty="0">
                <a:solidFill>
                  <a:schemeClr val="tx1"/>
                </a:solidFill>
              </a:rPr>
              <a:t>3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면세 </a:t>
            </a:r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06841" y="295944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6-30</a:t>
            </a:r>
            <a:r>
              <a:rPr lang="ko-KR" altLang="en-US" b="1" dirty="0" smtClean="0"/>
              <a:t>일</a:t>
            </a:r>
            <a:endParaRPr lang="ko-KR" altLang="en-US" b="1" dirty="0"/>
          </a:p>
        </p:txBody>
      </p:sp>
      <p:sp>
        <p:nvSpPr>
          <p:cNvPr id="39" name="아래로 구부러진 화살표 38"/>
          <p:cNvSpPr/>
          <p:nvPr/>
        </p:nvSpPr>
        <p:spPr>
          <a:xfrm>
            <a:off x="1297724" y="2587552"/>
            <a:ext cx="3219234" cy="859124"/>
          </a:xfrm>
          <a:prstGeom prst="curvedDownArrow">
            <a:avLst>
              <a:gd name="adj1" fmla="val 3518"/>
              <a:gd name="adj2" fmla="val 10544"/>
              <a:gd name="adj3" fmla="val 91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1638771" y="2552756"/>
            <a:ext cx="2537140" cy="660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과세 </a:t>
            </a:r>
            <a:r>
              <a:rPr lang="en-US" altLang="ko-KR" sz="2000" b="1" dirty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면세 </a:t>
            </a:r>
            <a:r>
              <a:rPr lang="en-US" altLang="ko-KR" sz="2000" b="1" dirty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145323" y="5517232"/>
            <a:ext cx="6883061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0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불공제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200 X 2/5 – 50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만원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=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30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만원</a:t>
            </a:r>
            <a:endParaRPr lang="en-US" altLang="ko-KR" sz="2000" b="1" dirty="0" smtClean="0">
              <a:solidFill>
                <a:srgbClr val="FF0000"/>
              </a:solidFill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24130" y="4563126"/>
            <a:ext cx="847470" cy="5220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예정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59198" y="5511129"/>
            <a:ext cx="847470" cy="5220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확</a:t>
            </a:r>
            <a:r>
              <a:rPr lang="ko-KR" altLang="en-US" sz="2000" b="1" dirty="0">
                <a:solidFill>
                  <a:schemeClr val="tx1"/>
                </a:solidFill>
              </a:rPr>
              <a:t>정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1560" y="295944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1-1</a:t>
            </a:r>
            <a:r>
              <a:rPr lang="ko-KR" altLang="en-US" b="1" dirty="0" smtClean="0"/>
              <a:t>일</a:t>
            </a:r>
            <a:endParaRPr lang="ko-KR" altLang="en-US" b="1" dirty="0"/>
          </a:p>
        </p:txBody>
      </p:sp>
      <p:sp>
        <p:nvSpPr>
          <p:cNvPr id="20" name="직사각형 19"/>
          <p:cNvSpPr/>
          <p:nvPr/>
        </p:nvSpPr>
        <p:spPr>
          <a:xfrm>
            <a:off x="3221100" y="4696266"/>
            <a:ext cx="440523" cy="33884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3094336" y="5599837"/>
            <a:ext cx="440523" cy="33884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2843808" y="42665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rgbClr val="FF0000"/>
                </a:solidFill>
              </a:rPr>
              <a:t>당기예정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17044" y="519403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rgbClr val="FF0000"/>
                </a:solidFill>
              </a:rPr>
              <a:t>당기확정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4139952" y="4992923"/>
            <a:ext cx="0" cy="6069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029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3447935" y="4743863"/>
            <a:ext cx="58602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억 </a:t>
            </a:r>
            <a:r>
              <a:rPr lang="en-US" altLang="ko-KR" sz="2000" b="1" dirty="0" smtClean="0"/>
              <a:t>X ( 1- 5% X 4 ) X (40% - 100%) =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4.8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억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3228" y="317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9-5.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불공제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겸업사업자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: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매입세액 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재계산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77750"/>
              </p:ext>
            </p:extLst>
          </p:nvPr>
        </p:nvGraphicFramePr>
        <p:xfrm>
          <a:off x="5076056" y="2425389"/>
          <a:ext cx="110378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78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23399"/>
              </p:ext>
            </p:extLst>
          </p:nvPr>
        </p:nvGraphicFramePr>
        <p:xfrm>
          <a:off x="1544262" y="2425389"/>
          <a:ext cx="110378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78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학원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면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임대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임대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임대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오른쪽 화살표 22"/>
          <p:cNvSpPr/>
          <p:nvPr/>
        </p:nvSpPr>
        <p:spPr>
          <a:xfrm>
            <a:off x="683568" y="2209365"/>
            <a:ext cx="6624736" cy="135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" name="뺄셈 기호 25"/>
          <p:cNvSpPr/>
          <p:nvPr/>
        </p:nvSpPr>
        <p:spPr>
          <a:xfrm rot="5400000">
            <a:off x="3775824" y="2142485"/>
            <a:ext cx="432048" cy="28803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5766" y="4293096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불공제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: 10 X 40% =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4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억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827584" y="1396898"/>
            <a:ext cx="2880320" cy="7359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취득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2013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100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(10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283968" y="1396899"/>
            <a:ext cx="2880320" cy="7359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2015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 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재정산 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607971" y="4812097"/>
            <a:ext cx="310705" cy="46166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4786597" y="5461504"/>
            <a:ext cx="1813393" cy="12798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2015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2013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   2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>
                <a:solidFill>
                  <a:schemeClr val="tx1"/>
                </a:solidFill>
              </a:rPr>
              <a:t>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128433" y="723887"/>
            <a:ext cx="1815422" cy="5199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대상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2051720" y="741139"/>
            <a:ext cx="6180450" cy="5199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</a:rPr>
              <a:t>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겸업사업자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&amp;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고정자산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&amp; 5%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이상 변경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355902" y="4819264"/>
            <a:ext cx="1620315" cy="47859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5088991" y="3204350"/>
            <a:ext cx="1067186" cy="108874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6156176" y="3547138"/>
            <a:ext cx="44381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50720" y="3235042"/>
            <a:ext cx="1693688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 추가불공제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cxnSp>
        <p:nvCxnSpPr>
          <p:cNvPr id="31" name="직선 연결선 30"/>
          <p:cNvCxnSpPr/>
          <p:nvPr/>
        </p:nvCxnSpPr>
        <p:spPr>
          <a:xfrm>
            <a:off x="4662010" y="6343824"/>
            <a:ext cx="21242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>
            <a:stCxn id="30" idx="2"/>
          </p:cNvCxnSpPr>
          <p:nvPr/>
        </p:nvCxnSpPr>
        <p:spPr>
          <a:xfrm>
            <a:off x="7397564" y="3729536"/>
            <a:ext cx="918852" cy="8515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27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10.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의제매입세액공제</a:t>
            </a:r>
            <a:endParaRPr lang="en-US" altLang="ko-KR" sz="1100" dirty="0">
              <a:solidFill>
                <a:srgbClr val="336699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67544" y="1168687"/>
            <a:ext cx="7776864" cy="13962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ko-KR" altLang="en-US" b="1" dirty="0" smtClean="0">
                <a:solidFill>
                  <a:srgbClr val="FF0000"/>
                </a:solidFill>
              </a:rPr>
              <a:t>부가세 면제 받은 </a:t>
            </a:r>
            <a:r>
              <a:rPr lang="en-US" altLang="ko-KR" b="1" dirty="0" smtClean="0">
                <a:solidFill>
                  <a:srgbClr val="FF0000"/>
                </a:solidFill>
              </a:rPr>
              <a:t>[</a:t>
            </a:r>
            <a:r>
              <a:rPr lang="ko-KR" altLang="en-US" b="1" dirty="0" smtClean="0">
                <a:solidFill>
                  <a:srgbClr val="FF0000"/>
                </a:solidFill>
              </a:rPr>
              <a:t>농</a:t>
            </a:r>
            <a:r>
              <a:rPr lang="en-US" altLang="ko-KR" b="1" dirty="0" smtClean="0">
                <a:solidFill>
                  <a:srgbClr val="FF0000"/>
                </a:solidFill>
              </a:rPr>
              <a:t>,</a:t>
            </a:r>
            <a:r>
              <a:rPr lang="ko-KR" altLang="en-US" b="1" dirty="0" smtClean="0">
                <a:solidFill>
                  <a:srgbClr val="FF0000"/>
                </a:solidFill>
              </a:rPr>
              <a:t>축</a:t>
            </a:r>
            <a:r>
              <a:rPr lang="en-US" altLang="ko-KR" b="1" dirty="0" smtClean="0">
                <a:solidFill>
                  <a:srgbClr val="FF0000"/>
                </a:solidFill>
              </a:rPr>
              <a:t>,</a:t>
            </a:r>
            <a:r>
              <a:rPr lang="ko-KR" altLang="en-US" b="1" dirty="0" smtClean="0">
                <a:solidFill>
                  <a:srgbClr val="FF0000"/>
                </a:solidFill>
              </a:rPr>
              <a:t>수</a:t>
            </a:r>
            <a:r>
              <a:rPr lang="en-US" altLang="ko-KR" b="1" dirty="0" smtClean="0">
                <a:solidFill>
                  <a:srgbClr val="FF0000"/>
                </a:solidFill>
              </a:rPr>
              <a:t>,</a:t>
            </a:r>
            <a:r>
              <a:rPr lang="ko-KR" altLang="en-US" b="1" dirty="0" smtClean="0">
                <a:solidFill>
                  <a:srgbClr val="FF0000"/>
                </a:solidFill>
              </a:rPr>
              <a:t>임</a:t>
            </a:r>
            <a:r>
              <a:rPr lang="en-US" altLang="ko-KR" b="1" dirty="0" smtClean="0">
                <a:solidFill>
                  <a:srgbClr val="FF0000"/>
                </a:solidFill>
              </a:rPr>
              <a:t>]</a:t>
            </a:r>
            <a:r>
              <a:rPr lang="ko-KR" altLang="en-US" b="1" dirty="0" smtClean="0">
                <a:solidFill>
                  <a:srgbClr val="FF0000"/>
                </a:solidFill>
              </a:rPr>
              <a:t>산물 </a:t>
            </a:r>
            <a:r>
              <a:rPr lang="ko-KR" altLang="en-US" b="1" dirty="0" smtClean="0">
                <a:solidFill>
                  <a:schemeClr val="tx1"/>
                </a:solidFill>
              </a:rPr>
              <a:t>을 원재료로 하여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ko-KR" altLang="en-US" b="1" dirty="0" smtClean="0">
                <a:solidFill>
                  <a:srgbClr val="FF0000"/>
                </a:solidFill>
              </a:rPr>
              <a:t>제조</a:t>
            </a:r>
            <a:r>
              <a:rPr lang="en-US" altLang="ko-KR" b="1" dirty="0" smtClean="0">
                <a:solidFill>
                  <a:srgbClr val="FF0000"/>
                </a:solidFill>
              </a:rPr>
              <a:t>,</a:t>
            </a:r>
            <a:r>
              <a:rPr lang="ko-KR" altLang="en-US" b="1" dirty="0" smtClean="0">
                <a:solidFill>
                  <a:srgbClr val="FF0000"/>
                </a:solidFill>
              </a:rPr>
              <a:t>가공 </a:t>
            </a:r>
            <a:r>
              <a:rPr lang="ko-KR" altLang="en-US" b="1" dirty="0" smtClean="0">
                <a:solidFill>
                  <a:schemeClr val="tx1"/>
                </a:solidFill>
              </a:rPr>
              <a:t>하여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ko-KR" altLang="en-US" b="1" dirty="0" smtClean="0">
                <a:solidFill>
                  <a:srgbClr val="FF0000"/>
                </a:solidFill>
              </a:rPr>
              <a:t>과세</a:t>
            </a:r>
            <a:r>
              <a:rPr lang="ko-KR" altLang="en-US" b="1" dirty="0" smtClean="0">
                <a:solidFill>
                  <a:schemeClr val="tx1"/>
                </a:solidFill>
              </a:rPr>
              <a:t>되는 재화</a:t>
            </a:r>
            <a:r>
              <a:rPr lang="en-US" altLang="ko-KR" b="1" dirty="0" smtClean="0">
                <a:solidFill>
                  <a:schemeClr val="tx1"/>
                </a:solidFill>
              </a:rPr>
              <a:t>,</a:t>
            </a:r>
            <a:r>
              <a:rPr lang="ko-KR" altLang="en-US" b="1" dirty="0" smtClean="0">
                <a:solidFill>
                  <a:schemeClr val="tx1"/>
                </a:solidFill>
              </a:rPr>
              <a:t>용</a:t>
            </a:r>
            <a:r>
              <a:rPr lang="ko-KR" altLang="en-US" b="1" dirty="0">
                <a:solidFill>
                  <a:schemeClr val="tx1"/>
                </a:solidFill>
              </a:rPr>
              <a:t>역</a:t>
            </a:r>
            <a:r>
              <a:rPr lang="ko-KR" altLang="en-US" b="1" dirty="0" smtClean="0">
                <a:solidFill>
                  <a:schemeClr val="tx1"/>
                </a:solidFill>
              </a:rPr>
              <a:t>을 제공하는 경우 일정금액을 공제한다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72988" y="908720"/>
            <a:ext cx="1815422" cy="40398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조</a:t>
            </a:r>
            <a:r>
              <a:rPr lang="ko-KR" altLang="en-US" sz="2000" b="1" dirty="0">
                <a:solidFill>
                  <a:schemeClr val="tx1"/>
                </a:solidFill>
              </a:rPr>
              <a:t>건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72988" y="3284984"/>
            <a:ext cx="1815422" cy="40398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한</a:t>
            </a:r>
            <a:r>
              <a:rPr lang="ko-KR" altLang="en-US" sz="2000" b="1" dirty="0">
                <a:solidFill>
                  <a:schemeClr val="tx1"/>
                </a:solidFill>
              </a:rPr>
              <a:t>도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2088410" y="4333762"/>
            <a:ext cx="65275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 flipH="1">
            <a:off x="4204054" y="4056400"/>
            <a:ext cx="8148" cy="18615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6372443" y="4085943"/>
            <a:ext cx="0" cy="18319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51520" y="4577851"/>
            <a:ext cx="1702569" cy="4039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음식점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251518" y="5297931"/>
            <a:ext cx="1702569" cy="4039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제조</a:t>
            </a:r>
            <a:r>
              <a:rPr lang="ko-KR" altLang="en-US" sz="2000" b="1" dirty="0">
                <a:solidFill>
                  <a:schemeClr val="tx1"/>
                </a:solidFill>
              </a:rPr>
              <a:t>업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51520" y="6018011"/>
            <a:ext cx="1702569" cy="4039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법</a:t>
            </a:r>
            <a:r>
              <a:rPr lang="ko-KR" altLang="en-US" sz="2000" b="1" dirty="0">
                <a:solidFill>
                  <a:schemeClr val="tx1"/>
                </a:solidFill>
              </a:rPr>
              <a:t>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814416" y="3861048"/>
            <a:ext cx="779277" cy="4039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982561" y="3864210"/>
            <a:ext cx="779277" cy="4039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억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411760" y="4577850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4650870" y="4577851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55%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6841752" y="4577849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45%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644008" y="5297931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50%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6841752" y="5297930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40%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2411760" y="5297931"/>
            <a:ext cx="1402656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11760" y="6013731"/>
            <a:ext cx="5832648" cy="4039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35%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2123728" y="3284984"/>
            <a:ext cx="6579662" cy="40398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주의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과세표준 계산시 겸업사업자의 경우 과세사업만 적용</a:t>
            </a:r>
            <a:endParaRPr lang="en-US" altLang="ko-KR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0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11.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재고매입세액공제 </a:t>
            </a: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간이 </a:t>
            </a: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-&gt;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일반 </a:t>
            </a: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전환 시</a:t>
            </a:r>
            <a:endParaRPr lang="en-US" altLang="ko-KR" sz="1100" dirty="0">
              <a:solidFill>
                <a:srgbClr val="336699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12" name="직선 화살표 연결선 11"/>
          <p:cNvCxnSpPr/>
          <p:nvPr/>
        </p:nvCxnSpPr>
        <p:spPr>
          <a:xfrm>
            <a:off x="1007415" y="2521774"/>
            <a:ext cx="0" cy="38884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755576" y="3645024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755576" y="4509120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3528" y="2875002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mtClean="0">
                <a:solidFill>
                  <a:srgbClr val="FF0000"/>
                </a:solidFill>
              </a:rPr>
              <a:t>6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3528" y="3861048"/>
            <a:ext cx="720080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FF0000"/>
                </a:solidFill>
              </a:rPr>
              <a:t>7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403648" y="2564904"/>
            <a:ext cx="7416824" cy="10081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30</a:t>
            </a:r>
            <a:r>
              <a:rPr lang="ko-KR" altLang="en-US" b="1" dirty="0" smtClean="0">
                <a:solidFill>
                  <a:schemeClr val="tx1"/>
                </a:solidFill>
              </a:rPr>
              <a:t>일까지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일반과세자 전환 통보서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b="1" dirty="0" smtClean="0">
                <a:solidFill>
                  <a:schemeClr val="tx1"/>
                </a:solidFill>
              </a:rPr>
              <a:t>재고매입세액 대상 판단 </a:t>
            </a:r>
            <a:r>
              <a:rPr lang="en-US" altLang="ko-KR" b="1" dirty="0" smtClean="0">
                <a:solidFill>
                  <a:schemeClr val="tx1"/>
                </a:solidFill>
              </a:rPr>
              <a:t>( </a:t>
            </a:r>
            <a:r>
              <a:rPr lang="ko-KR" altLang="en-US" b="1" dirty="0" smtClean="0">
                <a:solidFill>
                  <a:schemeClr val="tx1"/>
                </a:solidFill>
              </a:rPr>
              <a:t>상품 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고정자산 </a:t>
            </a:r>
            <a:r>
              <a:rPr lang="en-US" altLang="ko-KR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403648" y="3861048"/>
            <a:ext cx="7416824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25</a:t>
            </a:r>
            <a:r>
              <a:rPr lang="ko-KR" altLang="en-US" b="1" dirty="0" smtClean="0">
                <a:solidFill>
                  <a:schemeClr val="tx1"/>
                </a:solidFill>
              </a:rPr>
              <a:t>일까지 </a:t>
            </a:r>
            <a:r>
              <a:rPr lang="en-US" altLang="ko-KR" b="1" dirty="0" smtClean="0">
                <a:solidFill>
                  <a:schemeClr val="tx1"/>
                </a:solidFill>
              </a:rPr>
              <a:t>: [</a:t>
            </a:r>
            <a:r>
              <a:rPr lang="ko-KR" altLang="en-US" b="1" dirty="0" smtClean="0">
                <a:solidFill>
                  <a:schemeClr val="tx1"/>
                </a:solidFill>
              </a:rPr>
              <a:t>간이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부가세 </a:t>
            </a:r>
            <a:r>
              <a:rPr lang="en-US" altLang="ko-KR" b="1" dirty="0" smtClean="0">
                <a:solidFill>
                  <a:schemeClr val="tx1"/>
                </a:solidFill>
              </a:rPr>
              <a:t>+ [</a:t>
            </a:r>
            <a:r>
              <a:rPr lang="ko-KR" altLang="en-US" b="1" dirty="0" smtClean="0">
                <a:solidFill>
                  <a:srgbClr val="FF0000"/>
                </a:solidFill>
              </a:rPr>
              <a:t>일반과세전환시 재고품 등 신고서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제출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403648" y="4704150"/>
            <a:ext cx="7416824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25</a:t>
            </a:r>
            <a:r>
              <a:rPr lang="ko-KR" altLang="en-US" b="1" dirty="0" smtClean="0">
                <a:solidFill>
                  <a:schemeClr val="tx1"/>
                </a:solidFill>
              </a:rPr>
              <a:t>일까지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관할세무서장 승인 </a:t>
            </a:r>
            <a:r>
              <a:rPr lang="en-US" altLang="ko-KR" b="1" dirty="0" smtClean="0">
                <a:solidFill>
                  <a:schemeClr val="tx1"/>
                </a:solidFill>
              </a:rPr>
              <a:t>( 1</a:t>
            </a:r>
            <a:r>
              <a:rPr lang="ko-KR" altLang="en-US" b="1" dirty="0" smtClean="0">
                <a:solidFill>
                  <a:schemeClr val="tx1"/>
                </a:solidFill>
              </a:rPr>
              <a:t>개월 내 승인 없으면 승인으로 본다</a:t>
            </a:r>
            <a:r>
              <a:rPr lang="en-US" altLang="ko-KR" b="1" dirty="0" smtClean="0">
                <a:solidFill>
                  <a:schemeClr val="tx1"/>
                </a:solidFill>
              </a:rPr>
              <a:t>.)</a:t>
            </a:r>
          </a:p>
        </p:txBody>
      </p:sp>
      <p:cxnSp>
        <p:nvCxnSpPr>
          <p:cNvPr id="24" name="직선 연결선 23"/>
          <p:cNvCxnSpPr/>
          <p:nvPr/>
        </p:nvCxnSpPr>
        <p:spPr>
          <a:xfrm>
            <a:off x="751014" y="5445224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3528" y="4653136"/>
            <a:ext cx="720080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</a:rPr>
              <a:t>8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5589240"/>
            <a:ext cx="720080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FF0000"/>
                </a:solidFill>
              </a:rPr>
              <a:t>1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428436" y="5661248"/>
            <a:ext cx="7416824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25</a:t>
            </a:r>
            <a:r>
              <a:rPr lang="ko-KR" altLang="en-US" b="1" dirty="0" smtClean="0">
                <a:solidFill>
                  <a:schemeClr val="tx1"/>
                </a:solidFill>
              </a:rPr>
              <a:t>일까지 </a:t>
            </a:r>
            <a:r>
              <a:rPr lang="en-US" altLang="ko-KR" b="1" dirty="0" smtClean="0">
                <a:solidFill>
                  <a:schemeClr val="tx1"/>
                </a:solidFill>
              </a:rPr>
              <a:t>: [</a:t>
            </a:r>
            <a:r>
              <a:rPr lang="ko-KR" altLang="en-US" b="1" dirty="0" smtClean="0">
                <a:solidFill>
                  <a:schemeClr val="tx1"/>
                </a:solidFill>
              </a:rPr>
              <a:t>일반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부가세 </a:t>
            </a:r>
            <a:r>
              <a:rPr lang="en-US" altLang="ko-KR" b="1" dirty="0" smtClean="0">
                <a:solidFill>
                  <a:schemeClr val="tx1"/>
                </a:solidFill>
              </a:rPr>
              <a:t>+ [</a:t>
            </a:r>
            <a:r>
              <a:rPr lang="ko-KR" altLang="en-US" b="1" dirty="0" smtClean="0">
                <a:solidFill>
                  <a:srgbClr val="FF0000"/>
                </a:solidFill>
              </a:rPr>
              <a:t>재고매입세액공제</a:t>
            </a:r>
            <a:r>
              <a:rPr lang="en-US" altLang="ko-KR" b="1" dirty="0" smtClean="0">
                <a:solidFill>
                  <a:schemeClr val="tx1"/>
                </a:solidFill>
              </a:rPr>
              <a:t>] </a:t>
            </a:r>
            <a:r>
              <a:rPr lang="ko-KR" altLang="en-US" b="1" dirty="0" smtClean="0">
                <a:solidFill>
                  <a:schemeClr val="tx1"/>
                </a:solidFill>
              </a:rPr>
              <a:t>반영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91656" y="836712"/>
            <a:ext cx="8528816" cy="13681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7</a:t>
            </a:r>
            <a:r>
              <a:rPr lang="ko-KR" altLang="en-US" b="1" dirty="0" smtClean="0">
                <a:solidFill>
                  <a:schemeClr val="tx1"/>
                </a:solidFill>
              </a:rPr>
              <a:t>월 부가세 확정신고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간이 </a:t>
            </a:r>
            <a:r>
              <a:rPr lang="en-US" altLang="ko-KR" b="1" dirty="0" smtClean="0">
                <a:solidFill>
                  <a:schemeClr val="tx1"/>
                </a:solidFill>
              </a:rPr>
              <a:t>-&gt; </a:t>
            </a:r>
            <a:r>
              <a:rPr lang="ko-KR" altLang="en-US" b="1" dirty="0" smtClean="0">
                <a:solidFill>
                  <a:srgbClr val="FF0000"/>
                </a:solidFill>
              </a:rPr>
              <a:t>일반</a:t>
            </a:r>
            <a:r>
              <a:rPr lang="ko-KR" altLang="en-US" b="1" dirty="0" smtClean="0">
                <a:solidFill>
                  <a:schemeClr val="tx1"/>
                </a:solidFill>
              </a:rPr>
              <a:t> 전환되는 시기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</a:t>
            </a:r>
            <a:r>
              <a:rPr lang="ko-KR" altLang="en-US" b="1" dirty="0" smtClean="0">
                <a:solidFill>
                  <a:schemeClr val="tx1"/>
                </a:solidFill>
              </a:rPr>
              <a:t>재고매입세액공제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반영여부 반드시 검토해야 함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* </a:t>
            </a:r>
            <a:r>
              <a:rPr lang="ko-KR" altLang="en-US" b="1" dirty="0" smtClean="0">
                <a:solidFill>
                  <a:schemeClr val="tx1"/>
                </a:solidFill>
              </a:rPr>
              <a:t>적격증빙 수령 </a:t>
            </a:r>
            <a:r>
              <a:rPr lang="en-US" altLang="ko-KR" b="1" dirty="0" smtClean="0">
                <a:solidFill>
                  <a:schemeClr val="tx1"/>
                </a:solidFill>
              </a:rPr>
              <a:t>&amp; [</a:t>
            </a:r>
            <a:r>
              <a:rPr lang="ko-KR" altLang="en-US" b="1" dirty="0" smtClean="0">
                <a:solidFill>
                  <a:schemeClr val="tx1"/>
                </a:solidFill>
              </a:rPr>
              <a:t>고정자산 </a:t>
            </a:r>
            <a:r>
              <a:rPr lang="en-US" altLang="ko-KR" b="1" dirty="0" smtClean="0">
                <a:solidFill>
                  <a:schemeClr val="tx1"/>
                </a:solidFill>
              </a:rPr>
              <a:t>&amp; </a:t>
            </a:r>
            <a:r>
              <a:rPr lang="ko-KR" altLang="en-US" b="1" dirty="0" smtClean="0">
                <a:solidFill>
                  <a:schemeClr val="tx1"/>
                </a:solidFill>
              </a:rPr>
              <a:t>기말 재고자산</a:t>
            </a:r>
            <a:r>
              <a:rPr lang="en-US" altLang="ko-KR" b="1" dirty="0" smtClean="0">
                <a:solidFill>
                  <a:schemeClr val="tx1"/>
                </a:solidFill>
              </a:rPr>
              <a:t>] </a:t>
            </a:r>
            <a:r>
              <a:rPr lang="ko-KR" altLang="en-US" b="1" dirty="0" smtClean="0">
                <a:solidFill>
                  <a:schemeClr val="tx1"/>
                </a:solidFill>
              </a:rPr>
              <a:t>있는가</a:t>
            </a:r>
            <a:r>
              <a:rPr lang="en-US" altLang="ko-KR" b="1" dirty="0" smtClean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73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cont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슬라이드 번호 개체 틀 32"/>
          <p:cNvSpPr>
            <a:spLocks noGrp="1"/>
          </p:cNvSpPr>
          <p:nvPr>
            <p:ph type="sldNum" sz="quarter" idx="12"/>
          </p:nvPr>
        </p:nvSpPr>
        <p:spPr>
          <a:xfrm>
            <a:off x="6342063" y="5994400"/>
            <a:ext cx="2133600" cy="365125"/>
          </a:xfrm>
        </p:spPr>
        <p:txBody>
          <a:bodyPr/>
          <a:lstStyle/>
          <a:p>
            <a:pPr>
              <a:defRPr/>
            </a:pPr>
            <a:fld id="{62AE216B-41ED-42F6-A551-379145441B7E}" type="slidenum">
              <a:rPr lang="ko-KR" altLang="en-US"/>
              <a:pPr>
                <a:defRPr/>
              </a:pPr>
              <a:t>25</a:t>
            </a:fld>
            <a:endParaRPr lang="ko-KR" altLang="en-US" dirty="0"/>
          </a:p>
        </p:txBody>
      </p:sp>
      <p:sp>
        <p:nvSpPr>
          <p:cNvPr id="27" name="제목 26"/>
          <p:cNvSpPr>
            <a:spLocks noGrp="1"/>
          </p:cNvSpPr>
          <p:nvPr>
            <p:ph type="title"/>
          </p:nvPr>
        </p:nvSpPr>
        <p:spPr>
          <a:xfrm>
            <a:off x="259311" y="620688"/>
            <a:ext cx="860286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50000"/>
              </a:lnSpc>
            </a:pP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서울지방세무사회</a:t>
            </a:r>
            <a: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부가세</a:t>
            </a:r>
            <a:r>
              <a:rPr lang="ko-KR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 교육</a:t>
            </a:r>
            <a: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/>
            </a:r>
            <a:br>
              <a:rPr lang="en-US" altLang="ko-K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</a:br>
            <a:endParaRPr lang="ko-KR" alt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11" name="제목 26"/>
          <p:cNvSpPr txBox="1">
            <a:spLocks/>
          </p:cNvSpPr>
          <p:nvPr/>
        </p:nvSpPr>
        <p:spPr>
          <a:xfrm>
            <a:off x="259311" y="5570947"/>
            <a:ext cx="86028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o-KR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>세무사 김재우</a:t>
            </a:r>
            <a: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altLang="ko-K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ko-KR" alt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971599" y="2492896"/>
            <a:ext cx="774056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6600" b="1" dirty="0" smtClean="0">
                <a:solidFill>
                  <a:schemeClr val="tx1"/>
                </a:solidFill>
                <a:hlinkClick r:id="rId3"/>
              </a:rPr>
              <a:t>www.btax119.com</a:t>
            </a:r>
            <a:endParaRPr lang="en-US" altLang="ko-KR" sz="6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5400" b="1" dirty="0" smtClean="0"/>
              <a:t>사진클릭</a:t>
            </a:r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자료 다운</a:t>
            </a:r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5064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2-1.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간이과세자 유형전환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매출에 의한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2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51520" y="3429000"/>
            <a:ext cx="8648634" cy="288032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부가세신고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*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홈택스에서 반드시 유형전환 확인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                 *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납세자에게 일반과세자에 대한 설명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                 *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회사등록에 유형전환일 변경해놓자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>
                <a:solidFill>
                  <a:schemeClr val="tx1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재고매입세액공제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6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30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일 기준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(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재고자산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유형자산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오른쪽 화살표 2"/>
          <p:cNvSpPr/>
          <p:nvPr/>
        </p:nvSpPr>
        <p:spPr>
          <a:xfrm>
            <a:off x="539552" y="1228564"/>
            <a:ext cx="3240360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4211960" y="1228322"/>
            <a:ext cx="1620180" cy="1524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위로 구부러진 화살표 4"/>
          <p:cNvSpPr/>
          <p:nvPr/>
        </p:nvSpPr>
        <p:spPr>
          <a:xfrm>
            <a:off x="3131840" y="1380964"/>
            <a:ext cx="648072" cy="2796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537370" y="1844824"/>
            <a:ext cx="2988332" cy="11521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Ex) 12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사업개시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12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매출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500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만원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오른쪽 화살표 29"/>
          <p:cNvSpPr/>
          <p:nvPr/>
        </p:nvSpPr>
        <p:spPr>
          <a:xfrm>
            <a:off x="5832140" y="1223888"/>
            <a:ext cx="1692188" cy="13982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포인트가 5개인 별 5"/>
          <p:cNvSpPr/>
          <p:nvPr/>
        </p:nvSpPr>
        <p:spPr>
          <a:xfrm>
            <a:off x="5580112" y="1124744"/>
            <a:ext cx="360040" cy="319844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4194983" y="1844824"/>
            <a:ext cx="3816424" cy="11521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7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일부터 일반과세자 전환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86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2-2.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간이과세자 유형전환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간이포기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2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524204" y="3356992"/>
            <a:ext cx="7576187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 간이포기신청서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세금계산서 발행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or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해외수출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부가세신고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간이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~  4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30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신고</a:t>
            </a: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일반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~  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30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신고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[ 7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일반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[ 7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~ 12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31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신고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935595" y="1134966"/>
            <a:ext cx="2988332" cy="6971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Ex) 4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월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일에 간이포기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" name="위쪽 화살표 1"/>
          <p:cNvSpPr/>
          <p:nvPr/>
        </p:nvSpPr>
        <p:spPr>
          <a:xfrm rot="10800000">
            <a:off x="2321750" y="1832093"/>
            <a:ext cx="216024" cy="24471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2481807" y="2088269"/>
            <a:ext cx="1746194" cy="14401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오른쪽 화살표 14"/>
          <p:cNvSpPr/>
          <p:nvPr/>
        </p:nvSpPr>
        <p:spPr>
          <a:xfrm>
            <a:off x="4252877" y="2075538"/>
            <a:ext cx="3791548" cy="14401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위로 구부러진 화살표 7"/>
          <p:cNvSpPr/>
          <p:nvPr/>
        </p:nvSpPr>
        <p:spPr>
          <a:xfrm>
            <a:off x="724477" y="2232285"/>
            <a:ext cx="1757330" cy="518693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위로 구부러진 화살표 17"/>
          <p:cNvSpPr/>
          <p:nvPr/>
        </p:nvSpPr>
        <p:spPr>
          <a:xfrm>
            <a:off x="2481807" y="2262235"/>
            <a:ext cx="1746194" cy="518693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" name="위로 구부러진 화살표 18"/>
          <p:cNvSpPr/>
          <p:nvPr/>
        </p:nvSpPr>
        <p:spPr>
          <a:xfrm>
            <a:off x="4239840" y="2232285"/>
            <a:ext cx="3860552" cy="518693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오른쪽 화살표 19"/>
          <p:cNvSpPr/>
          <p:nvPr/>
        </p:nvSpPr>
        <p:spPr>
          <a:xfrm>
            <a:off x="683568" y="2088027"/>
            <a:ext cx="1746194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4546409" y="1134965"/>
            <a:ext cx="3498016" cy="6971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tx1"/>
                </a:solidFill>
              </a:rPr>
              <a:t>포기신청한 날의 말일까지 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간이과세자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33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3.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과세대상</a:t>
            </a:r>
            <a:endParaRPr lang="en-US" altLang="ko-KR" sz="12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23528" y="836712"/>
            <a:ext cx="5472607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사업자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계약상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or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법률상 원인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으로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소유권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이전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재화의 인도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or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사용수익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대가관계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가 있어야 함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재산가치 확정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6012159" y="838843"/>
            <a:ext cx="2848761" cy="20162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모두 충족 시 과세함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08468" y="3356992"/>
            <a:ext cx="1334375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재화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2339752" y="3582594"/>
            <a:ext cx="316835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2339751" y="4163163"/>
            <a:ext cx="316835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직사각형 28"/>
          <p:cNvSpPr/>
          <p:nvPr/>
        </p:nvSpPr>
        <p:spPr>
          <a:xfrm>
            <a:off x="3131840" y="3356992"/>
            <a:ext cx="1152128" cy="4218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유상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131840" y="4015271"/>
            <a:ext cx="1152128" cy="4218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>
                <a:solidFill>
                  <a:schemeClr val="tx1"/>
                </a:solidFill>
              </a:rPr>
              <a:t>무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상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5695374" y="3350304"/>
            <a:ext cx="1334375" cy="4813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과세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5695373" y="3959315"/>
            <a:ext cx="1334375" cy="4813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과세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827584" y="4875848"/>
            <a:ext cx="1334375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용역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34" name="직선 화살표 연결선 33"/>
          <p:cNvCxnSpPr/>
          <p:nvPr/>
        </p:nvCxnSpPr>
        <p:spPr>
          <a:xfrm>
            <a:off x="2358868" y="5101450"/>
            <a:ext cx="316835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>
            <a:off x="2358867" y="5682019"/>
            <a:ext cx="316835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3150956" y="4875848"/>
            <a:ext cx="1152128" cy="4218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유상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150956" y="5534127"/>
            <a:ext cx="1152128" cy="4218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>
                <a:solidFill>
                  <a:schemeClr val="tx1"/>
                </a:solidFill>
              </a:rPr>
              <a:t>무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상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5714490" y="4869160"/>
            <a:ext cx="1334375" cy="4813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과세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5714489" y="5478171"/>
            <a:ext cx="1334375" cy="4813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7195" y="6122222"/>
            <a:ext cx="7529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예외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: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특수관계자간의 부동산 임대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: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무상공급 과세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69742" y="3999932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간주공</a:t>
            </a:r>
            <a:r>
              <a:rPr lang="ko-KR" altLang="en-US" sz="2000" b="1" dirty="0">
                <a:solidFill>
                  <a:srgbClr val="FF0000"/>
                </a:solidFill>
              </a:rPr>
              <a:t>급</a:t>
            </a:r>
          </a:p>
        </p:txBody>
      </p:sp>
      <p:sp>
        <p:nvSpPr>
          <p:cNvPr id="10" name="포인트가 5개인 별 9"/>
          <p:cNvSpPr/>
          <p:nvPr/>
        </p:nvSpPr>
        <p:spPr>
          <a:xfrm>
            <a:off x="136599" y="549275"/>
            <a:ext cx="504056" cy="504056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152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4-1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간주공급</a:t>
            </a:r>
            <a:endParaRPr lang="en-US" altLang="ko-KR" sz="1100" dirty="0">
              <a:solidFill>
                <a:srgbClr val="336699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39552" y="1268760"/>
            <a:ext cx="1815422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자가공급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563287" y="2518836"/>
            <a:ext cx="1815422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개인적공</a:t>
            </a:r>
            <a:r>
              <a:rPr lang="ko-KR" altLang="en-US" sz="2400" b="1" dirty="0">
                <a:solidFill>
                  <a:schemeClr val="tx1"/>
                </a:solidFill>
              </a:rPr>
              <a:t>급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39552" y="3789040"/>
            <a:ext cx="1815422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사업상증</a:t>
            </a:r>
            <a:r>
              <a:rPr lang="ko-KR" altLang="en-US" sz="2400" b="1" dirty="0">
                <a:solidFill>
                  <a:schemeClr val="tx1"/>
                </a:solidFill>
              </a:rPr>
              <a:t>여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63287" y="5157192"/>
            <a:ext cx="1815422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폐업시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잔존재</a:t>
            </a:r>
            <a:r>
              <a:rPr lang="ko-KR" altLang="en-US" sz="2400" b="1" dirty="0">
                <a:solidFill>
                  <a:schemeClr val="tx1"/>
                </a:solidFill>
              </a:rPr>
              <a:t>화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131840" y="980839"/>
            <a:ext cx="3240360" cy="487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smtClean="0">
                <a:solidFill>
                  <a:schemeClr val="tx1"/>
                </a:solidFill>
              </a:rPr>
              <a:t>면세전용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131840" y="2276872"/>
            <a:ext cx="3240360" cy="487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tx1"/>
                </a:solidFill>
              </a:rPr>
              <a:t>판매목적 타사업장 반출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3131840" y="1630898"/>
            <a:ext cx="3240360" cy="487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tx1"/>
                </a:solidFill>
              </a:rPr>
              <a:t>비영업용 소형승용차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cxnSp>
        <p:nvCxnSpPr>
          <p:cNvPr id="3" name="직선 연결선 2"/>
          <p:cNvCxnSpPr>
            <a:stCxn id="25" idx="1"/>
            <a:endCxn id="21" idx="3"/>
          </p:cNvCxnSpPr>
          <p:nvPr/>
        </p:nvCxnSpPr>
        <p:spPr>
          <a:xfrm flipH="1">
            <a:off x="2354974" y="1224483"/>
            <a:ext cx="776866" cy="4043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38" idx="1"/>
            <a:endCxn id="21" idx="3"/>
          </p:cNvCxnSpPr>
          <p:nvPr/>
        </p:nvCxnSpPr>
        <p:spPr>
          <a:xfrm flipH="1" flipV="1">
            <a:off x="2354974" y="1628800"/>
            <a:ext cx="776866" cy="2457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stCxn id="37" idx="1"/>
          </p:cNvCxnSpPr>
          <p:nvPr/>
        </p:nvCxnSpPr>
        <p:spPr>
          <a:xfrm flipH="1" flipV="1">
            <a:off x="2350751" y="1670285"/>
            <a:ext cx="781089" cy="8502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포인트가 5개인 별 47"/>
          <p:cNvSpPr/>
          <p:nvPr/>
        </p:nvSpPr>
        <p:spPr>
          <a:xfrm>
            <a:off x="322944" y="4941168"/>
            <a:ext cx="480686" cy="43204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9" name="직선 연결선 48"/>
          <p:cNvCxnSpPr/>
          <p:nvPr/>
        </p:nvCxnSpPr>
        <p:spPr>
          <a:xfrm flipH="1">
            <a:off x="6372200" y="1268760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H="1" flipV="1">
            <a:off x="7439249" y="1268760"/>
            <a:ext cx="13071" cy="21602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포인트가 5개인 별 50"/>
          <p:cNvSpPr/>
          <p:nvPr/>
        </p:nvSpPr>
        <p:spPr>
          <a:xfrm>
            <a:off x="2891497" y="692696"/>
            <a:ext cx="480686" cy="43204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2" name="직사각형 51"/>
          <p:cNvSpPr/>
          <p:nvPr/>
        </p:nvSpPr>
        <p:spPr>
          <a:xfrm>
            <a:off x="5292080" y="3429000"/>
            <a:ext cx="3600400" cy="1296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오피스텔 매입시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부가세 공제 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-&gt;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주택사용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851920" y="4941168"/>
            <a:ext cx="3600400" cy="1296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고정자산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재고자산 확인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(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재무제표 반드시 확인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54" name="직선 연결선 53"/>
          <p:cNvCxnSpPr/>
          <p:nvPr/>
        </p:nvCxnSpPr>
        <p:spPr>
          <a:xfrm flipH="1">
            <a:off x="2378709" y="5517232"/>
            <a:ext cx="1473211" cy="79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76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4-2 </a:t>
            </a:r>
            <a:r>
              <a:rPr lang="ko-KR" altLang="en-US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간주공급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간주시가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51520" y="4797152"/>
            <a:ext cx="1815422" cy="11521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계산식</a:t>
            </a:r>
            <a:endParaRPr lang="en-US" altLang="ko-KR" sz="2400" b="1" dirty="0" smtClean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2267744" y="4797152"/>
            <a:ext cx="6408712" cy="11161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tx1"/>
                </a:solidFill>
              </a:rPr>
              <a:t>건물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취득가액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X ( 1 - 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5%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 X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과세기간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tx1"/>
                </a:solidFill>
              </a:rPr>
              <a:t>기타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취득가액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X ( 1 -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25%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 X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과세기간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67744" y="5939988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* </a:t>
            </a:r>
            <a:r>
              <a:rPr lang="ko-KR" altLang="en-US" b="1" dirty="0" smtClean="0">
                <a:solidFill>
                  <a:srgbClr val="FF0000"/>
                </a:solidFill>
              </a:rPr>
              <a:t>건물은 </a:t>
            </a:r>
            <a:r>
              <a:rPr lang="en-US" altLang="ko-KR" b="1" dirty="0" smtClean="0">
                <a:solidFill>
                  <a:srgbClr val="FF0000"/>
                </a:solidFill>
              </a:rPr>
              <a:t>10</a:t>
            </a:r>
            <a:r>
              <a:rPr lang="ko-KR" altLang="en-US" b="1" dirty="0" smtClean="0">
                <a:solidFill>
                  <a:srgbClr val="FF0000"/>
                </a:solidFill>
              </a:rPr>
              <a:t>년간 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기타는 </a:t>
            </a:r>
            <a:r>
              <a:rPr lang="en-US" altLang="ko-KR" b="1" dirty="0" smtClean="0">
                <a:solidFill>
                  <a:srgbClr val="FF0000"/>
                </a:solidFill>
              </a:rPr>
              <a:t>2</a:t>
            </a:r>
            <a:r>
              <a:rPr lang="ko-KR" altLang="en-US" b="1" dirty="0" smtClean="0">
                <a:solidFill>
                  <a:srgbClr val="FF0000"/>
                </a:solidFill>
              </a:rPr>
              <a:t>년간 간주시가가 발생된다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33540" y="764704"/>
            <a:ext cx="842493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실지 공급이 없기 때문에 임의의 공급가액을 확정하여야 함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감가상각 자산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인가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solidFill>
                  <a:srgbClr val="FF0000"/>
                </a:solidFill>
              </a:rPr>
              <a:t>건물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기타자산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으로 구분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[ 10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242342" y="2708920"/>
            <a:ext cx="8416134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유형자산을 취득시 부가세 매입세액공제를 받은 이유는 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사업관련성 여부에 있다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건물은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년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의 의무기간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기타자산은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년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의 의무기간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7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4-3 </a:t>
            </a:r>
            <a:r>
              <a:rPr lang="ko-KR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간주공급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폐업시잔존재화 계산사례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>
            <a:off x="539552" y="1700808"/>
            <a:ext cx="813690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44208" y="685145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폐업 </a:t>
            </a:r>
            <a:endParaRPr lang="en-US" altLang="ko-KR" sz="2000" b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</a:rPr>
              <a:t>[2016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년 </a:t>
            </a:r>
            <a:r>
              <a:rPr lang="en-US" altLang="ko-KR" sz="2000" b="1" dirty="0">
                <a:solidFill>
                  <a:srgbClr val="FF0000"/>
                </a:solidFill>
              </a:rPr>
              <a:t>8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]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7544" y="692696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건물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억 </a:t>
            </a:r>
            <a:endParaRPr lang="en-US" altLang="ko-KR" sz="2000" b="1" dirty="0"/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/>
              <a:t>[2010</a:t>
            </a:r>
            <a:r>
              <a:rPr lang="ko-KR" altLang="en-US" sz="2000" b="1" dirty="0" smtClean="0"/>
              <a:t>년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월</a:t>
            </a:r>
            <a:r>
              <a:rPr lang="en-US" altLang="ko-KR" sz="2000" b="1" dirty="0" smtClean="0"/>
              <a:t>31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]</a:t>
            </a:r>
            <a:endParaRPr lang="ko-KR" alt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347864" y="692696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비품 </a:t>
            </a:r>
            <a:r>
              <a:rPr lang="en-US" altLang="ko-KR" sz="2000" b="1" dirty="0" smtClean="0"/>
              <a:t>5,000</a:t>
            </a:r>
            <a:r>
              <a:rPr lang="ko-KR" altLang="en-US" sz="2000" b="1" dirty="0" smtClean="0"/>
              <a:t>만</a:t>
            </a:r>
            <a:endParaRPr lang="en-US" altLang="ko-KR" sz="2000" b="1" dirty="0"/>
          </a:p>
          <a:p>
            <a:pPr algn="ctr">
              <a:lnSpc>
                <a:spcPct val="150000"/>
              </a:lnSpc>
            </a:pPr>
            <a:r>
              <a:rPr lang="en-US" altLang="ko-KR" sz="2000" b="1" dirty="0" smtClean="0"/>
              <a:t>[2015</a:t>
            </a:r>
            <a:r>
              <a:rPr lang="ko-KR" altLang="en-US" sz="2000" b="1" dirty="0" smtClean="0"/>
              <a:t>년 </a:t>
            </a: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월</a:t>
            </a:r>
            <a:r>
              <a:rPr lang="en-US" altLang="ko-KR" sz="2000" b="1" dirty="0" smtClean="0"/>
              <a:t>31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]</a:t>
            </a:r>
            <a:endParaRPr lang="ko-KR" altLang="en-US" sz="2000" b="1" dirty="0"/>
          </a:p>
        </p:txBody>
      </p:sp>
      <p:sp>
        <p:nvSpPr>
          <p:cNvPr id="26" name="직사각형 25"/>
          <p:cNvSpPr/>
          <p:nvPr/>
        </p:nvSpPr>
        <p:spPr>
          <a:xfrm>
            <a:off x="683568" y="1844824"/>
            <a:ext cx="2016224" cy="487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2010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3635896" y="1844824"/>
            <a:ext cx="2016224" cy="487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2015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660232" y="1844824"/>
            <a:ext cx="2016224" cy="4872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2016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>
                <a:solidFill>
                  <a:schemeClr val="tx1"/>
                </a:solidFill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179512" y="3284984"/>
            <a:ext cx="2016224" cy="10801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altLang="ko-KR" sz="2000" b="1" dirty="0" smtClean="0">
                <a:solidFill>
                  <a:schemeClr val="tx1"/>
                </a:solidFill>
              </a:rPr>
              <a:t>2016 / 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2000" b="1" u="sng" dirty="0" smtClean="0">
                <a:solidFill>
                  <a:schemeClr val="tx1"/>
                </a:solidFill>
              </a:rPr>
              <a:t>- 2010 / 2</a:t>
            </a:r>
            <a:r>
              <a:rPr lang="ko-KR" altLang="en-US" sz="2000" b="1" u="sng" dirty="0" smtClean="0">
                <a:solidFill>
                  <a:schemeClr val="tx1"/>
                </a:solidFill>
              </a:rPr>
              <a:t>기</a:t>
            </a:r>
            <a:endParaRPr lang="en-US" altLang="ko-KR" sz="2000" b="1" u="sng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2000" b="1" dirty="0" smtClean="0">
                <a:solidFill>
                  <a:schemeClr val="tx1"/>
                </a:solidFill>
              </a:rPr>
              <a:t>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288487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건물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10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억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251520" y="5157192"/>
            <a:ext cx="2016224" cy="10801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altLang="ko-KR" sz="2000" b="1" dirty="0" smtClean="0">
                <a:solidFill>
                  <a:schemeClr val="tx1"/>
                </a:solidFill>
              </a:rPr>
              <a:t>2016 / 2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2000" b="1" u="sng" dirty="0" smtClean="0">
                <a:solidFill>
                  <a:schemeClr val="tx1"/>
                </a:solidFill>
              </a:rPr>
              <a:t>- 2015 / 1</a:t>
            </a:r>
            <a:r>
              <a:rPr lang="ko-KR" altLang="en-US" sz="2000" b="1" u="sng" dirty="0" smtClean="0">
                <a:solidFill>
                  <a:schemeClr val="tx1"/>
                </a:solidFill>
              </a:rPr>
              <a:t>기</a:t>
            </a:r>
            <a:endParaRPr lang="en-US" altLang="ko-KR" sz="2000" b="1" u="sng" dirty="0" smtClean="0">
              <a:solidFill>
                <a:schemeClr val="tx1"/>
              </a:solidFill>
            </a:endParaRPr>
          </a:p>
          <a:p>
            <a:pPr algn="r"/>
            <a:r>
              <a:rPr lang="en-US" altLang="ko-KR" sz="2000" b="1" dirty="0">
                <a:solidFill>
                  <a:schemeClr val="tx1"/>
                </a:solidFill>
              </a:rPr>
              <a:t>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/ 1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기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95536" y="472514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비</a:t>
            </a:r>
            <a:r>
              <a:rPr lang="ko-KR" altLang="en-US" sz="2000" b="1" dirty="0">
                <a:solidFill>
                  <a:srgbClr val="FF0000"/>
                </a:solidFill>
              </a:rPr>
              <a:t>품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5,000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만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83768" y="3604954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억 </a:t>
            </a:r>
            <a:r>
              <a:rPr lang="en-US" altLang="ko-KR" sz="2000" b="1" dirty="0" smtClean="0"/>
              <a:t>X [ 1 – 5% X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12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기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] = 10</a:t>
            </a:r>
            <a:r>
              <a:rPr lang="ko-KR" altLang="en-US" sz="2000" b="1" dirty="0" smtClean="0"/>
              <a:t>억 </a:t>
            </a:r>
            <a:r>
              <a:rPr lang="en-US" altLang="ko-KR" sz="2000" b="1" dirty="0" smtClean="0"/>
              <a:t>X 40% = 4</a:t>
            </a:r>
            <a:r>
              <a:rPr lang="ko-KR" altLang="en-US" sz="2000" b="1" dirty="0" smtClean="0"/>
              <a:t>억</a:t>
            </a:r>
            <a:endParaRPr lang="ko-KR" altLang="en-US" sz="2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503057" y="5405154"/>
            <a:ext cx="7901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5,000 X [ 1 – 25% X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기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] = 5,000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X 25% = 1,250</a:t>
            </a:r>
            <a:r>
              <a:rPr lang="ko-KR" altLang="en-US" sz="2000" b="1" dirty="0" smtClean="0"/>
              <a:t>만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5823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9144000" cy="5492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r>
              <a:rPr lang="en-US" altLang="ko-KR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4-4 </a:t>
            </a:r>
            <a:r>
              <a:rPr lang="ko-KR" alt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간주공급 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[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폐업시 주의 할 점</a:t>
            </a:r>
            <a:r>
              <a:rPr lang="en-US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  <a:endParaRPr lang="en-US" altLang="ko-KR" sz="1100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92" y="1124744"/>
            <a:ext cx="3842251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124744"/>
            <a:ext cx="396044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4687139" y="3068960"/>
            <a:ext cx="3557270" cy="21602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11560" y="2168860"/>
            <a:ext cx="3456383" cy="21602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241214" y="692696"/>
            <a:ext cx="216024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부가세신고서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427984" y="702770"/>
            <a:ext cx="2160240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과세표준명세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1079" y="3609020"/>
            <a:ext cx="2570407" cy="3600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smtClean="0">
                <a:solidFill>
                  <a:schemeClr val="tx1"/>
                </a:solidFill>
              </a:rPr>
              <a:t>폐업시 체크리스트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1079" y="4037843"/>
            <a:ext cx="8416134" cy="25202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대차대조표 확인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유형자산 </a:t>
            </a:r>
            <a:r>
              <a:rPr lang="en-US" altLang="ko-KR" b="1" dirty="0" smtClean="0">
                <a:solidFill>
                  <a:schemeClr val="tx1"/>
                </a:solidFill>
              </a:rPr>
              <a:t>&amp; </a:t>
            </a:r>
            <a:r>
              <a:rPr lang="ko-KR" altLang="en-US" b="1" dirty="0" smtClean="0">
                <a:solidFill>
                  <a:schemeClr val="tx1"/>
                </a:solidFill>
              </a:rPr>
              <a:t>재고자산 여부 판단 </a:t>
            </a:r>
            <a:r>
              <a:rPr lang="en-US" altLang="ko-KR" b="1" dirty="0" smtClean="0">
                <a:solidFill>
                  <a:schemeClr val="tx1"/>
                </a:solidFill>
              </a:rPr>
              <a:t>[ </a:t>
            </a:r>
            <a:r>
              <a:rPr lang="ko-KR" altLang="en-US" b="1" dirty="0" smtClean="0">
                <a:solidFill>
                  <a:schemeClr val="tx1"/>
                </a:solidFill>
              </a:rPr>
              <a:t>폐업일자 확정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손익계산서 확인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소득세 예측 </a:t>
            </a:r>
            <a:r>
              <a:rPr lang="en-US" altLang="ko-KR" b="1" dirty="0" smtClean="0">
                <a:solidFill>
                  <a:schemeClr val="tx1"/>
                </a:solidFill>
              </a:rPr>
              <a:t>[ </a:t>
            </a:r>
            <a:r>
              <a:rPr lang="ko-KR" altLang="en-US" b="1" dirty="0" smtClean="0">
                <a:solidFill>
                  <a:schemeClr val="tx1"/>
                </a:solidFill>
              </a:rPr>
              <a:t>폐업일 까지 결산진행 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부가세 신고      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폐업일 말일로부터 </a:t>
            </a:r>
            <a:r>
              <a:rPr lang="en-US" altLang="ko-KR" b="1" dirty="0" smtClean="0">
                <a:solidFill>
                  <a:schemeClr val="tx1"/>
                </a:solidFill>
              </a:rPr>
              <a:t>25</a:t>
            </a:r>
            <a:r>
              <a:rPr lang="ko-KR" altLang="en-US" b="1" dirty="0" smtClean="0">
                <a:solidFill>
                  <a:schemeClr val="tx1"/>
                </a:solidFill>
              </a:rPr>
              <a:t>일 이내 </a:t>
            </a:r>
            <a:r>
              <a:rPr lang="en-US" altLang="ko-KR" b="1" dirty="0" smtClean="0">
                <a:solidFill>
                  <a:schemeClr val="tx1"/>
                </a:solidFill>
              </a:rPr>
              <a:t>[ </a:t>
            </a:r>
            <a:r>
              <a:rPr lang="ko-KR" altLang="en-US" b="1" dirty="0" smtClean="0">
                <a:solidFill>
                  <a:schemeClr val="tx1"/>
                </a:solidFill>
              </a:rPr>
              <a:t>폐업시 잔존재화 반영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지급명세서 제출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폐업일 말일로부터 </a:t>
            </a:r>
            <a:r>
              <a:rPr lang="en-US" altLang="ko-KR" b="1" dirty="0" smtClean="0">
                <a:solidFill>
                  <a:schemeClr val="tx1"/>
                </a:solidFill>
              </a:rPr>
              <a:t>2</a:t>
            </a:r>
            <a:r>
              <a:rPr lang="ko-KR" altLang="en-US" b="1" dirty="0" smtClean="0">
                <a:solidFill>
                  <a:schemeClr val="tx1"/>
                </a:solidFill>
              </a:rPr>
              <a:t>개월 이내 신고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rgbClr val="FF0000"/>
                </a:solidFill>
              </a:rPr>
              <a:t>4</a:t>
            </a:r>
            <a:r>
              <a:rPr lang="ko-KR" altLang="en-US" b="1" dirty="0" smtClean="0">
                <a:solidFill>
                  <a:srgbClr val="FF0000"/>
                </a:solidFill>
              </a:rPr>
              <a:t>대보험 상실    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상실신고 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보수총액 신고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소득세 신고      </a:t>
            </a:r>
            <a:r>
              <a:rPr lang="en-US" altLang="ko-KR" b="1" dirty="0" smtClean="0">
                <a:solidFill>
                  <a:schemeClr val="tx1"/>
                </a:solidFill>
              </a:rPr>
              <a:t>: [</a:t>
            </a:r>
            <a:r>
              <a:rPr lang="ko-KR" altLang="en-US" b="1" dirty="0" smtClean="0">
                <a:solidFill>
                  <a:schemeClr val="tx1"/>
                </a:solidFill>
              </a:rPr>
              <a:t>개</a:t>
            </a:r>
            <a:r>
              <a:rPr lang="ko-KR" altLang="en-US" b="1" dirty="0">
                <a:solidFill>
                  <a:schemeClr val="tx1"/>
                </a:solidFill>
              </a:rPr>
              <a:t>인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다음해 </a:t>
            </a:r>
            <a:r>
              <a:rPr lang="en-US" altLang="ko-KR" b="1" dirty="0" smtClean="0">
                <a:solidFill>
                  <a:schemeClr val="tx1"/>
                </a:solidFill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</a:rPr>
              <a:t>월 </a:t>
            </a:r>
            <a:r>
              <a:rPr lang="en-US" altLang="ko-KR" b="1" dirty="0" smtClean="0">
                <a:solidFill>
                  <a:schemeClr val="tx1"/>
                </a:solidFill>
              </a:rPr>
              <a:t>31</a:t>
            </a:r>
            <a:r>
              <a:rPr lang="ko-KR" altLang="en-US" b="1" dirty="0" smtClean="0">
                <a:solidFill>
                  <a:schemeClr val="tx1"/>
                </a:solidFill>
              </a:rPr>
              <a:t>일 </a:t>
            </a:r>
            <a:r>
              <a:rPr lang="en-US" altLang="ko-KR" b="1" dirty="0" smtClean="0">
                <a:solidFill>
                  <a:schemeClr val="tx1"/>
                </a:solidFill>
              </a:rPr>
              <a:t>/ [</a:t>
            </a:r>
            <a:r>
              <a:rPr lang="ko-KR" altLang="en-US" b="1" dirty="0" smtClean="0">
                <a:solidFill>
                  <a:schemeClr val="tx1"/>
                </a:solidFill>
              </a:rPr>
              <a:t>법인</a:t>
            </a:r>
            <a:r>
              <a:rPr lang="en-US" altLang="ko-KR" b="1" dirty="0" smtClean="0">
                <a:solidFill>
                  <a:schemeClr val="tx1"/>
                </a:solidFill>
              </a:rPr>
              <a:t>]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</a:rPr>
              <a:t>폐업일 말일부터 </a:t>
            </a:r>
            <a:r>
              <a:rPr lang="en-US" altLang="ko-KR" b="1" dirty="0" smtClean="0">
                <a:solidFill>
                  <a:schemeClr val="tx1"/>
                </a:solidFill>
              </a:rPr>
              <a:t>3</a:t>
            </a:r>
            <a:r>
              <a:rPr lang="ko-KR" altLang="en-US" b="1" dirty="0" smtClean="0">
                <a:solidFill>
                  <a:schemeClr val="tx1"/>
                </a:solidFill>
              </a:rPr>
              <a:t>개월 이내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97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marL="457200" indent="-457200">
          <a:buAutoNum type="arabicPeriod"/>
          <a:defRPr b="1" dirty="0" smtClean="0">
            <a:solidFill>
              <a:schemeClr val="tx1"/>
            </a:solidFill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2164</TotalTime>
  <Words>1547</Words>
  <Application>Microsoft Office PowerPoint</Application>
  <PresentationFormat>화면 슬라이드 쇼(4:3)</PresentationFormat>
  <Paragraphs>349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Office 테마</vt:lpstr>
      <vt:lpstr> 서울지방세무사회 부가세 교육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서울지방세무사회 부가세 교육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서울지방세무사회 부가세 교육 </vt:lpstr>
      <vt:lpstr>PowerPoint 프레젠테이션</vt:lpstr>
      <vt:lpstr>PowerPoint 프레젠테이션</vt:lpstr>
      <vt:lpstr>PowerPoint 프레젠테이션</vt:lpstr>
      <vt:lpstr>PowerPoint 프레젠테이션</vt:lpstr>
      <vt:lpstr> 서울지방세무사회 부가세 교육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2015년 귀속 부가세 교육</dc:title>
  <dc:creator>Registered User</dc:creator>
  <cp:lastModifiedBy>Registered User</cp:lastModifiedBy>
  <cp:revision>157</cp:revision>
  <cp:lastPrinted>2016-06-27T09:15:53Z</cp:lastPrinted>
  <dcterms:created xsi:type="dcterms:W3CDTF">2016-01-11T10:47:36Z</dcterms:created>
  <dcterms:modified xsi:type="dcterms:W3CDTF">2016-06-29T23:59:42Z</dcterms:modified>
</cp:coreProperties>
</file>