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7"/>
  </p:handoutMasterIdLst>
  <p:sldIdLst>
    <p:sldId id="257" r:id="rId2"/>
    <p:sldId id="259" r:id="rId3"/>
    <p:sldId id="285" r:id="rId4"/>
    <p:sldId id="286" r:id="rId5"/>
    <p:sldId id="287" r:id="rId6"/>
    <p:sldId id="269" r:id="rId7"/>
    <p:sldId id="271" r:id="rId8"/>
    <p:sldId id="301" r:id="rId9"/>
    <p:sldId id="289" r:id="rId10"/>
    <p:sldId id="297" r:id="rId11"/>
    <p:sldId id="274" r:id="rId12"/>
    <p:sldId id="275" r:id="rId13"/>
    <p:sldId id="276" r:id="rId14"/>
    <p:sldId id="277" r:id="rId15"/>
    <p:sldId id="278" r:id="rId16"/>
    <p:sldId id="295" r:id="rId17"/>
    <p:sldId id="280" r:id="rId18"/>
    <p:sldId id="265" r:id="rId19"/>
    <p:sldId id="290" r:id="rId20"/>
    <p:sldId id="298" r:id="rId21"/>
    <p:sldId id="267" r:id="rId22"/>
    <p:sldId id="268" r:id="rId23"/>
    <p:sldId id="296" r:id="rId24"/>
    <p:sldId id="292" r:id="rId25"/>
    <p:sldId id="299" r:id="rId26"/>
  </p:sldIdLst>
  <p:sldSz cx="9144000" cy="6858000" type="screen4x3"/>
  <p:notesSz cx="6811963" cy="99456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51163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9214" y="2"/>
            <a:ext cx="2951162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753883-BA43-4522-ADC0-9A246233856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47214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9214" y="9447214"/>
            <a:ext cx="2951162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68196-BBE4-4B59-93C0-70B072DCC3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4247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1400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1548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2297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2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96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1269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3166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6643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501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8090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2241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FCE66-8178-40E1-8A61-5D0AB546B4D6}" type="datetimeFigureOut">
              <a:rPr lang="ko-KR" altLang="en-US" smtClean="0"/>
              <a:t>2016-06-30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1C1F9-3A78-41C4-9FD7-FD9E10665F2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78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tax119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tax119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tax119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tax119.com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conten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7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>
          <a:xfrm>
            <a:off x="6342063" y="5994400"/>
            <a:ext cx="2133600" cy="365125"/>
          </a:xfrm>
        </p:spPr>
        <p:txBody>
          <a:bodyPr/>
          <a:lstStyle/>
          <a:p>
            <a:pPr>
              <a:defRPr/>
            </a:pPr>
            <a:fld id="{62AE216B-41ED-42F6-A551-379145441B7E}" type="slidenum">
              <a:rPr lang="ko-KR" altLang="en-US"/>
              <a:pPr>
                <a:defRPr/>
              </a:pPr>
              <a:t>1</a:t>
            </a:fld>
            <a:endParaRPr lang="ko-KR" altLang="en-US" dirty="0"/>
          </a:p>
        </p:txBody>
      </p:sp>
      <p:sp>
        <p:nvSpPr>
          <p:cNvPr id="27" name="제목 26"/>
          <p:cNvSpPr>
            <a:spLocks noGrp="1"/>
          </p:cNvSpPr>
          <p:nvPr>
            <p:ph type="title"/>
          </p:nvPr>
        </p:nvSpPr>
        <p:spPr>
          <a:xfrm>
            <a:off x="284463" y="404664"/>
            <a:ext cx="8602860" cy="11430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lnSpc>
                <a:spcPct val="150000"/>
              </a:lnSpc>
            </a:pPr>
            <a: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ko-KR" alt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서울지방세무사회</a:t>
            </a:r>
            <a: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ko-KR" alt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부가세</a:t>
            </a:r>
            <a:r>
              <a:rPr lang="ko-KR" alt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교육</a:t>
            </a:r>
            <a:r>
              <a:rPr lang="en-US" altLang="ko-K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endParaRPr lang="ko-KR" alt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1" name="제목 26"/>
          <p:cNvSpPr txBox="1">
            <a:spLocks/>
          </p:cNvSpPr>
          <p:nvPr/>
        </p:nvSpPr>
        <p:spPr>
          <a:xfrm>
            <a:off x="259311" y="5570947"/>
            <a:ext cx="86028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altLang="ko-K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ko-KR" alt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세무사 김재우</a:t>
            </a:r>
            <a:r>
              <a:rPr lang="en-US" altLang="ko-K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altLang="ko-K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ko-KR" alt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71599" y="2492896"/>
            <a:ext cx="7740567" cy="2952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6600" b="1" dirty="0" smtClean="0">
                <a:solidFill>
                  <a:schemeClr val="tx1"/>
                </a:solidFill>
                <a:hlinkClick r:id="rId3"/>
              </a:rPr>
              <a:t>www.btax119.com</a:t>
            </a:r>
            <a:endParaRPr lang="en-US" altLang="ko-KR" sz="66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5400" b="1" dirty="0" smtClean="0"/>
              <a:t>사진클릭</a:t>
            </a:r>
            <a:r>
              <a:rPr lang="en-US" altLang="ko-KR" sz="5400" b="1" dirty="0" smtClean="0"/>
              <a:t>-</a:t>
            </a:r>
            <a:r>
              <a:rPr lang="ko-KR" altLang="en-US" sz="5400" b="1" dirty="0" smtClean="0"/>
              <a:t>자료 다운</a:t>
            </a:r>
            <a:endParaRPr lang="ko-KR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80454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conten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7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>
          <a:xfrm>
            <a:off x="6342063" y="5994400"/>
            <a:ext cx="2133600" cy="365125"/>
          </a:xfrm>
        </p:spPr>
        <p:txBody>
          <a:bodyPr/>
          <a:lstStyle/>
          <a:p>
            <a:pPr>
              <a:defRPr/>
            </a:pPr>
            <a:fld id="{62AE216B-41ED-42F6-A551-379145441B7E}" type="slidenum">
              <a:rPr lang="ko-KR" altLang="en-US"/>
              <a:pPr>
                <a:defRPr/>
              </a:pPr>
              <a:t>10</a:t>
            </a:fld>
            <a:endParaRPr lang="ko-KR" altLang="en-US" dirty="0"/>
          </a:p>
        </p:txBody>
      </p:sp>
      <p:sp>
        <p:nvSpPr>
          <p:cNvPr id="27" name="제목 26"/>
          <p:cNvSpPr>
            <a:spLocks noGrp="1"/>
          </p:cNvSpPr>
          <p:nvPr>
            <p:ph type="title"/>
          </p:nvPr>
        </p:nvSpPr>
        <p:spPr>
          <a:xfrm>
            <a:off x="284463" y="404664"/>
            <a:ext cx="8602860" cy="11430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lnSpc>
                <a:spcPct val="150000"/>
              </a:lnSpc>
            </a:pPr>
            <a: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ko-KR" alt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서울지방세무사회</a:t>
            </a:r>
            <a: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ko-KR" alt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부가세</a:t>
            </a:r>
            <a:r>
              <a:rPr lang="ko-KR" alt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교육</a:t>
            </a:r>
            <a:r>
              <a:rPr lang="en-US" altLang="ko-K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endParaRPr lang="ko-KR" alt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1" name="제목 26"/>
          <p:cNvSpPr txBox="1">
            <a:spLocks/>
          </p:cNvSpPr>
          <p:nvPr/>
        </p:nvSpPr>
        <p:spPr>
          <a:xfrm>
            <a:off x="259311" y="5570947"/>
            <a:ext cx="86028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altLang="ko-K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ko-KR" alt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세무사 김재우</a:t>
            </a:r>
            <a:r>
              <a:rPr lang="en-US" altLang="ko-K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altLang="ko-K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ko-KR" alt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71599" y="2492896"/>
            <a:ext cx="7740567" cy="2952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6600" b="1" dirty="0" smtClean="0">
                <a:solidFill>
                  <a:schemeClr val="tx1"/>
                </a:solidFill>
                <a:hlinkClick r:id="rId3"/>
              </a:rPr>
              <a:t>www.btax119.com</a:t>
            </a:r>
            <a:endParaRPr lang="en-US" altLang="ko-KR" sz="66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5400" b="1" dirty="0" smtClean="0"/>
              <a:t>사진클릭</a:t>
            </a:r>
            <a:r>
              <a:rPr lang="en-US" altLang="ko-KR" sz="5400" b="1" dirty="0" smtClean="0"/>
              <a:t>-</a:t>
            </a:r>
            <a:r>
              <a:rPr lang="ko-KR" altLang="en-US" sz="5400" b="1" dirty="0" smtClean="0"/>
              <a:t>자료 다운</a:t>
            </a:r>
            <a:endParaRPr lang="ko-KR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33428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6-1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영세율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직수출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&amp; 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구매확인서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" name="순서도: 처리 1"/>
          <p:cNvSpPr/>
          <p:nvPr/>
        </p:nvSpPr>
        <p:spPr>
          <a:xfrm>
            <a:off x="744404" y="886636"/>
            <a:ext cx="3952679" cy="2542364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순서도: 대체 처리 2"/>
          <p:cNvSpPr/>
          <p:nvPr/>
        </p:nvSpPr>
        <p:spPr>
          <a:xfrm>
            <a:off x="1115616" y="2370964"/>
            <a:ext cx="936104" cy="864096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공급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업</a:t>
            </a:r>
            <a:r>
              <a:rPr lang="ko-KR" altLang="en-US" b="1" dirty="0"/>
              <a:t>자</a:t>
            </a:r>
          </a:p>
        </p:txBody>
      </p:sp>
      <p:sp>
        <p:nvSpPr>
          <p:cNvPr id="13" name="순서도: 대체 처리 12"/>
          <p:cNvSpPr/>
          <p:nvPr/>
        </p:nvSpPr>
        <p:spPr>
          <a:xfrm>
            <a:off x="3491880" y="2370964"/>
            <a:ext cx="936104" cy="864096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수출</a:t>
            </a:r>
            <a:endParaRPr lang="en-US" altLang="ko-KR" b="1" dirty="0" smtClean="0"/>
          </a:p>
          <a:p>
            <a:pPr algn="ctr"/>
            <a:r>
              <a:rPr lang="ko-KR" altLang="en-US" b="1" dirty="0" smtClean="0"/>
              <a:t>업</a:t>
            </a:r>
            <a:r>
              <a:rPr lang="ko-KR" altLang="en-US" b="1" dirty="0"/>
              <a:t>자</a:t>
            </a:r>
          </a:p>
        </p:txBody>
      </p:sp>
      <p:sp>
        <p:nvSpPr>
          <p:cNvPr id="14" name="순서도: 대체 처리 13"/>
          <p:cNvSpPr/>
          <p:nvPr/>
        </p:nvSpPr>
        <p:spPr>
          <a:xfrm>
            <a:off x="7236296" y="2370964"/>
            <a:ext cx="936104" cy="864096"/>
          </a:xfrm>
          <a:prstGeom prst="flowChartAlternate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존슨</a:t>
            </a:r>
            <a:endParaRPr lang="ko-KR" altLang="en-US" b="1" dirty="0"/>
          </a:p>
        </p:txBody>
      </p:sp>
      <p:sp>
        <p:nvSpPr>
          <p:cNvPr id="15" name="아래로 구부러진 화살표 14"/>
          <p:cNvSpPr/>
          <p:nvPr/>
        </p:nvSpPr>
        <p:spPr>
          <a:xfrm>
            <a:off x="3851920" y="1844824"/>
            <a:ext cx="3960439" cy="504056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" name="아래로 구부러진 화살표 15"/>
          <p:cNvSpPr/>
          <p:nvPr/>
        </p:nvSpPr>
        <p:spPr>
          <a:xfrm>
            <a:off x="1443532" y="1844824"/>
            <a:ext cx="2408389" cy="504056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159503" y="1052735"/>
            <a:ext cx="1345272" cy="8422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직수출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738772" y="1052736"/>
            <a:ext cx="1817905" cy="8422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구매확인서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내국신용</a:t>
            </a:r>
            <a:r>
              <a:rPr lang="ko-KR" altLang="en-US" sz="2400" b="1" dirty="0">
                <a:solidFill>
                  <a:schemeClr val="tx1"/>
                </a:solidFill>
              </a:rPr>
              <a:t>장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523719"/>
              </p:ext>
            </p:extLst>
          </p:nvPr>
        </p:nvGraphicFramePr>
        <p:xfrm>
          <a:off x="508676" y="3717032"/>
          <a:ext cx="8167779" cy="293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9068"/>
                <a:gridCol w="3240360"/>
                <a:gridCol w="3168351"/>
              </a:tblGrid>
              <a:tr h="648072">
                <a:tc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구매확인서</a:t>
                      </a:r>
                      <a:r>
                        <a:rPr lang="en-US" altLang="ko-KR" sz="2000" b="1" dirty="0" smtClean="0"/>
                        <a:t>&amp;</a:t>
                      </a:r>
                      <a:r>
                        <a:rPr lang="ko-KR" altLang="en-US" sz="2000" b="1" dirty="0" smtClean="0"/>
                        <a:t>내국신용장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직수출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9325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거래대상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국내 </a:t>
                      </a:r>
                      <a:r>
                        <a:rPr lang="en-US" altLang="ko-KR" sz="2000" b="1" dirty="0" smtClean="0"/>
                        <a:t>-&gt; 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국내</a:t>
                      </a:r>
                      <a:endParaRPr lang="ko-KR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국내 </a:t>
                      </a:r>
                      <a:r>
                        <a:rPr lang="en-US" altLang="ko-KR" sz="2000" b="1" dirty="0" smtClean="0"/>
                        <a:t>–&gt; 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국외</a:t>
                      </a:r>
                      <a:endParaRPr lang="ko-KR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5760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세금계산서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발행</a:t>
                      </a:r>
                      <a:r>
                        <a:rPr lang="en-US" altLang="ko-KR" sz="2000" b="1" dirty="0" smtClean="0"/>
                        <a:t>[0]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발행</a:t>
                      </a:r>
                      <a:r>
                        <a:rPr lang="en-US" altLang="ko-KR" sz="2000" b="1" dirty="0" smtClean="0"/>
                        <a:t>[X]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첨부서류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내국신용장</a:t>
                      </a:r>
                      <a:r>
                        <a:rPr lang="en-US" altLang="ko-KR" sz="2000" b="1" dirty="0" smtClean="0"/>
                        <a:t>or</a:t>
                      </a:r>
                      <a:r>
                        <a:rPr lang="ko-KR" altLang="en-US" sz="2000" b="1" dirty="0" smtClean="0"/>
                        <a:t>구매확인서 </a:t>
                      </a:r>
                      <a:endParaRPr lang="en-US" altLang="ko-KR" sz="2000" b="1" dirty="0" smtClean="0"/>
                    </a:p>
                    <a:p>
                      <a:pPr algn="ctr" latinLnBrk="1"/>
                      <a:r>
                        <a:rPr lang="ko-KR" altLang="en-US" sz="2000" b="1" dirty="0" smtClean="0"/>
                        <a:t>전자발급명세서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수출실적 명세서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51204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발급기한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1/25 &amp;</a:t>
                      </a:r>
                      <a:r>
                        <a:rPr lang="en-US" altLang="ko-KR" sz="2000" b="1" baseline="0" dirty="0" smtClean="0"/>
                        <a:t> 7/25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X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712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6-2 </a:t>
            </a:r>
            <a:r>
              <a:rPr lang="ko-KR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영세율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환율적용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252058" y="1268759"/>
            <a:ext cx="2447734" cy="10563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공급가액결정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2400" b="1" dirty="0">
                <a:solidFill>
                  <a:schemeClr val="tx1"/>
                </a:solidFill>
              </a:rPr>
              <a:t>(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환율적용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2924" y="1148551"/>
            <a:ext cx="65274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dirty="0" smtClean="0"/>
              <a:t>원칙 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선기적일</a:t>
            </a:r>
            <a:r>
              <a:rPr lang="ko-KR" altLang="en-US" sz="2400" b="1" dirty="0" smtClean="0"/>
              <a:t> 환율 적용하자</a:t>
            </a:r>
            <a:r>
              <a:rPr lang="en-US" altLang="ko-KR" sz="2400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/>
              <a:t>예외 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그전에 수령 </a:t>
            </a:r>
            <a:r>
              <a:rPr lang="en-US" altLang="ko-KR" sz="2400" b="1" dirty="0" smtClean="0"/>
              <a:t>&amp; </a:t>
            </a:r>
            <a:r>
              <a:rPr lang="ko-KR" altLang="en-US" sz="2400" b="1" dirty="0" smtClean="0"/>
              <a:t>환가 </a:t>
            </a:r>
            <a:r>
              <a:rPr lang="en-US" altLang="ko-KR" sz="2400" b="1" dirty="0" smtClean="0"/>
              <a:t>–&gt; </a:t>
            </a:r>
            <a:r>
              <a:rPr lang="ko-KR" altLang="en-US" sz="2400" b="1" dirty="0" smtClean="0"/>
              <a:t>환가한 금액</a:t>
            </a:r>
            <a:endParaRPr lang="ko-KR" altLang="en-US" sz="2400" b="1" dirty="0"/>
          </a:p>
        </p:txBody>
      </p:sp>
      <p:sp>
        <p:nvSpPr>
          <p:cNvPr id="8" name="오른쪽 화살표 7"/>
          <p:cNvSpPr/>
          <p:nvPr/>
        </p:nvSpPr>
        <p:spPr>
          <a:xfrm>
            <a:off x="1563099" y="3566632"/>
            <a:ext cx="5400600" cy="12632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포인트가 5개인 별 11"/>
          <p:cNvSpPr/>
          <p:nvPr/>
        </p:nvSpPr>
        <p:spPr>
          <a:xfrm>
            <a:off x="4446119" y="3373452"/>
            <a:ext cx="395775" cy="432048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187624" y="3933056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/>
              <a:t>100</a:t>
            </a:r>
            <a:r>
              <a:rPr lang="ko-KR" altLang="en-US" sz="2000" b="1" dirty="0" smtClean="0"/>
              <a:t>불</a:t>
            </a:r>
            <a:endParaRPr lang="en-US" altLang="ko-KR" sz="2000" b="1" dirty="0" smtClean="0"/>
          </a:p>
          <a:p>
            <a:pPr algn="ctr"/>
            <a:r>
              <a:rPr lang="en-US" altLang="ko-KR" sz="2000" b="1" dirty="0" smtClean="0"/>
              <a:t>(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환전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O</a:t>
            </a:r>
            <a:r>
              <a:rPr lang="en-US" altLang="ko-KR" sz="2000" b="1" dirty="0" smtClean="0"/>
              <a:t>)</a:t>
            </a:r>
            <a:endParaRPr lang="ko-KR" altLang="en-US" sz="2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6192180" y="3951243"/>
            <a:ext cx="1008112" cy="363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100</a:t>
            </a:r>
            <a:r>
              <a:rPr lang="ko-KR" altLang="en-US" sz="2000" b="1" dirty="0" smtClean="0"/>
              <a:t>불</a:t>
            </a:r>
            <a:endParaRPr lang="ko-KR" altLang="en-US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483768" y="3933056"/>
            <a:ext cx="100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 smtClean="0"/>
              <a:t>100</a:t>
            </a:r>
            <a:r>
              <a:rPr lang="ko-KR" altLang="en-US" sz="2000" b="1" dirty="0" smtClean="0"/>
              <a:t>불</a:t>
            </a:r>
            <a:endParaRPr lang="en-US" altLang="ko-KR" sz="2000" b="1" dirty="0" smtClean="0"/>
          </a:p>
          <a:p>
            <a:pPr algn="ctr"/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환전</a:t>
            </a:r>
            <a:r>
              <a:rPr lang="en-US" altLang="ko-KR" sz="2000" b="1" dirty="0" smtClean="0"/>
              <a:t>X)</a:t>
            </a:r>
            <a:endParaRPr lang="ko-KR" altLang="en-US" sz="2000" b="1" dirty="0"/>
          </a:p>
        </p:txBody>
      </p:sp>
      <p:sp>
        <p:nvSpPr>
          <p:cNvPr id="17" name="위쪽 화살표 16"/>
          <p:cNvSpPr/>
          <p:nvPr/>
        </p:nvSpPr>
        <p:spPr>
          <a:xfrm>
            <a:off x="1475656" y="3699338"/>
            <a:ext cx="216024" cy="233718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위쪽 화살표 17"/>
          <p:cNvSpPr/>
          <p:nvPr/>
        </p:nvSpPr>
        <p:spPr>
          <a:xfrm>
            <a:off x="2843808" y="3699338"/>
            <a:ext cx="216024" cy="233718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위쪽 화살표 19"/>
          <p:cNvSpPr/>
          <p:nvPr/>
        </p:nvSpPr>
        <p:spPr>
          <a:xfrm>
            <a:off x="6444208" y="3717032"/>
            <a:ext cx="216024" cy="233718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043608" y="2649106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/>
              <a:t>환율</a:t>
            </a:r>
            <a:endParaRPr lang="en-US" altLang="ko-KR" sz="2000" b="1" dirty="0" smtClean="0"/>
          </a:p>
          <a:p>
            <a:pPr algn="ctr"/>
            <a:r>
              <a:rPr lang="en-US" altLang="ko-KR" sz="2000" b="1" dirty="0" smtClean="0"/>
              <a:t>1,000</a:t>
            </a:r>
            <a:r>
              <a:rPr lang="ko-KR" altLang="en-US" sz="2000" b="1" dirty="0" smtClean="0"/>
              <a:t>원</a:t>
            </a:r>
            <a:endParaRPr lang="en-US" altLang="ko-KR" sz="2000" b="1" dirty="0" smtClean="0"/>
          </a:p>
        </p:txBody>
      </p:sp>
      <p:sp>
        <p:nvSpPr>
          <p:cNvPr id="25" name="TextBox 24"/>
          <p:cNvSpPr txBox="1"/>
          <p:nvPr/>
        </p:nvSpPr>
        <p:spPr>
          <a:xfrm>
            <a:off x="4053164" y="2677415"/>
            <a:ext cx="1152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 dirty="0" smtClean="0"/>
              <a:t>선적일</a:t>
            </a:r>
            <a:endParaRPr lang="en-US" altLang="ko-KR" sz="2000" b="1" dirty="0" smtClean="0"/>
          </a:p>
          <a:p>
            <a:pPr algn="ctr"/>
            <a:r>
              <a:rPr lang="en-US" altLang="ko-KR" sz="2000" b="1" dirty="0" smtClean="0"/>
              <a:t>1,200</a:t>
            </a:r>
            <a:r>
              <a:rPr lang="ko-KR" altLang="en-US" sz="2000" b="1" dirty="0" smtClean="0"/>
              <a:t>원</a:t>
            </a:r>
            <a:endParaRPr lang="en-US" altLang="ko-KR" sz="2000" b="1" dirty="0" smtClean="0"/>
          </a:p>
        </p:txBody>
      </p:sp>
      <p:sp>
        <p:nvSpPr>
          <p:cNvPr id="26" name="직사각형 25"/>
          <p:cNvSpPr/>
          <p:nvPr/>
        </p:nvSpPr>
        <p:spPr>
          <a:xfrm>
            <a:off x="467544" y="5157192"/>
            <a:ext cx="8208912" cy="119330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/>
              <a:t>실무 </a:t>
            </a:r>
            <a:r>
              <a:rPr lang="en-US" altLang="ko-KR" sz="2000" b="1" dirty="0" smtClean="0"/>
              <a:t>: </a:t>
            </a:r>
            <a:r>
              <a:rPr lang="ko-KR" altLang="en-US" sz="2000" b="1" dirty="0" smtClean="0"/>
              <a:t>선기적일 환율로 적용한다</a:t>
            </a:r>
            <a:r>
              <a:rPr lang="en-US" altLang="ko-KR" sz="2000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 </a:t>
            </a:r>
            <a:r>
              <a:rPr lang="en-US" altLang="ko-KR" sz="2000" b="1" dirty="0" smtClean="0"/>
              <a:t>        </a:t>
            </a:r>
            <a:r>
              <a:rPr lang="ko-KR" altLang="en-US" sz="2000" b="1" dirty="0" smtClean="0"/>
              <a:t>선기적일 전에 원화 환가한 것은 환가한 금액으로</a:t>
            </a:r>
            <a:r>
              <a:rPr lang="en-US" altLang="ko-KR" sz="2000" b="1" dirty="0" smtClean="0"/>
              <a:t>…..</a:t>
            </a:r>
            <a:endParaRPr lang="ko-KR" altLang="en-US" sz="2000" b="1" dirty="0"/>
          </a:p>
        </p:txBody>
      </p:sp>
      <p:sp>
        <p:nvSpPr>
          <p:cNvPr id="27" name="위로 구부러진 화살표 26"/>
          <p:cNvSpPr/>
          <p:nvPr/>
        </p:nvSpPr>
        <p:spPr>
          <a:xfrm>
            <a:off x="3257984" y="3805500"/>
            <a:ext cx="1188135" cy="406397"/>
          </a:xfrm>
          <a:prstGeom prst="curved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위로 구부러진 화살표 27"/>
          <p:cNvSpPr/>
          <p:nvPr/>
        </p:nvSpPr>
        <p:spPr>
          <a:xfrm flipH="1">
            <a:off x="4841893" y="3833892"/>
            <a:ext cx="1440157" cy="453108"/>
          </a:xfrm>
          <a:prstGeom prst="curved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21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6-3 </a:t>
            </a:r>
            <a:r>
              <a:rPr lang="ko-KR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영세율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영세율첨부서류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092018" y="980728"/>
            <a:ext cx="2102953" cy="144016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수출신고필증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320240" y="980727"/>
            <a:ext cx="4269487" cy="14401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*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영세율매출명세서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기본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*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수출실적명세서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 [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우편접수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: X]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106739" y="2564903"/>
            <a:ext cx="2102953" cy="14401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소포수령</a:t>
            </a:r>
            <a:r>
              <a:rPr lang="ko-KR" altLang="en-US" sz="2400" b="1" dirty="0">
                <a:solidFill>
                  <a:schemeClr val="tx1"/>
                </a:solidFill>
              </a:rPr>
              <a:t>증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334961" y="2564901"/>
            <a:ext cx="4269487" cy="14401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*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영세율매출명세서</a:t>
            </a:r>
            <a:r>
              <a:rPr lang="en-US" altLang="ko-KR" sz="2000" b="1" dirty="0">
                <a:solidFill>
                  <a:schemeClr val="tx1"/>
                </a:solidFill>
              </a:rPr>
              <a:t>[</a:t>
            </a:r>
            <a:r>
              <a:rPr lang="ko-KR" altLang="en-US" sz="2000" b="1" dirty="0">
                <a:solidFill>
                  <a:schemeClr val="tx1"/>
                </a:solidFill>
              </a:rPr>
              <a:t>기본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*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영세율첨부서류제출명세</a:t>
            </a:r>
            <a:r>
              <a:rPr lang="ko-KR" altLang="en-US" sz="2000" b="1" dirty="0">
                <a:solidFill>
                  <a:srgbClr val="FF0000"/>
                </a:solidFill>
              </a:rPr>
              <a:t>서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 [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우편접수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: O]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2106738" y="4725145"/>
            <a:ext cx="2104683" cy="144016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내국신용장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구매확인</a:t>
            </a:r>
            <a:r>
              <a:rPr lang="ko-KR" altLang="en-US" sz="2400" b="1" dirty="0">
                <a:solidFill>
                  <a:schemeClr val="tx1"/>
                </a:solidFill>
              </a:rPr>
              <a:t>서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334961" y="4725144"/>
            <a:ext cx="4269487" cy="14401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*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영세율매출명세서</a:t>
            </a:r>
            <a:r>
              <a:rPr lang="en-US" altLang="ko-KR" sz="2000" b="1" dirty="0">
                <a:solidFill>
                  <a:schemeClr val="tx1"/>
                </a:solidFill>
              </a:rPr>
              <a:t>[</a:t>
            </a:r>
            <a:r>
              <a:rPr lang="ko-KR" altLang="en-US" sz="2000" b="1" dirty="0">
                <a:solidFill>
                  <a:schemeClr val="tx1"/>
                </a:solidFill>
              </a:rPr>
              <a:t>기본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*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내국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,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구매확인서 전자발급명세서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 [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우편접수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: X] </a:t>
            </a:r>
          </a:p>
        </p:txBody>
      </p:sp>
      <p:sp>
        <p:nvSpPr>
          <p:cNvPr id="5" name="왼쪽 중괄호 4"/>
          <p:cNvSpPr/>
          <p:nvPr/>
        </p:nvSpPr>
        <p:spPr>
          <a:xfrm>
            <a:off x="1403648" y="1700808"/>
            <a:ext cx="688370" cy="1656184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39383" y="2276872"/>
            <a:ext cx="1496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smtClean="0"/>
              <a:t>직수</a:t>
            </a:r>
            <a:r>
              <a:rPr lang="ko-KR" altLang="en-US" sz="2400" b="1"/>
              <a:t>출</a:t>
            </a:r>
          </a:p>
        </p:txBody>
      </p:sp>
    </p:spTree>
    <p:extLst>
      <p:ext uri="{BB962C8B-B14F-4D97-AF65-F5344CB8AC3E}">
        <p14:creationId xmlns:p14="http://schemas.microsoft.com/office/powerpoint/2010/main" val="384969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6-4 </a:t>
            </a:r>
            <a:r>
              <a:rPr lang="ko-KR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영세율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내국신용장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&amp; 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구매확인서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" name="아래로 구부러진 화살표 5"/>
          <p:cNvSpPr/>
          <p:nvPr/>
        </p:nvSpPr>
        <p:spPr>
          <a:xfrm flipH="1">
            <a:off x="1943708" y="1292889"/>
            <a:ext cx="1908212" cy="576064"/>
          </a:xfrm>
          <a:prstGeom prst="curved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" name="타원 11"/>
          <p:cNvSpPr/>
          <p:nvPr/>
        </p:nvSpPr>
        <p:spPr>
          <a:xfrm>
            <a:off x="3851920" y="1662293"/>
            <a:ext cx="1224136" cy="86409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/>
              <a:t>수출</a:t>
            </a:r>
            <a:endParaRPr lang="en-US" altLang="ko-KR" sz="2000" b="1" dirty="0" smtClean="0"/>
          </a:p>
          <a:p>
            <a:pPr algn="ctr"/>
            <a:r>
              <a:rPr lang="ko-KR" altLang="en-US" sz="2000" b="1" dirty="0" smtClean="0"/>
              <a:t>업</a:t>
            </a:r>
            <a:r>
              <a:rPr lang="ko-KR" altLang="en-US" sz="2000" b="1" dirty="0"/>
              <a:t>자</a:t>
            </a:r>
            <a:endParaRPr lang="en-US" altLang="ko-KR" sz="2000" b="1" dirty="0" smtClean="0"/>
          </a:p>
        </p:txBody>
      </p:sp>
      <p:sp>
        <p:nvSpPr>
          <p:cNvPr id="17" name="타원 16"/>
          <p:cNvSpPr/>
          <p:nvPr/>
        </p:nvSpPr>
        <p:spPr>
          <a:xfrm>
            <a:off x="683568" y="1680868"/>
            <a:ext cx="1224136" cy="8640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/>
              <a:t>판</a:t>
            </a:r>
            <a:r>
              <a:rPr lang="ko-KR" altLang="en-US" sz="2000" b="1" dirty="0"/>
              <a:t>매</a:t>
            </a:r>
            <a:endParaRPr lang="en-US" altLang="ko-KR" sz="2000" b="1" dirty="0" smtClean="0"/>
          </a:p>
          <a:p>
            <a:pPr algn="ctr"/>
            <a:r>
              <a:rPr lang="ko-KR" altLang="en-US" sz="2000" b="1" dirty="0" smtClean="0"/>
              <a:t>업</a:t>
            </a:r>
            <a:r>
              <a:rPr lang="ko-KR" altLang="en-US" sz="2000" b="1" dirty="0"/>
              <a:t>자</a:t>
            </a:r>
            <a:endParaRPr lang="en-US" altLang="ko-KR" sz="2000" b="1" dirty="0" smtClean="0"/>
          </a:p>
        </p:txBody>
      </p:sp>
      <p:sp>
        <p:nvSpPr>
          <p:cNvPr id="18" name="타원 17"/>
          <p:cNvSpPr/>
          <p:nvPr/>
        </p:nvSpPr>
        <p:spPr>
          <a:xfrm>
            <a:off x="7020272" y="1680868"/>
            <a:ext cx="1285343" cy="86409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/>
              <a:t>존슨</a:t>
            </a:r>
            <a:endParaRPr lang="en-US" altLang="ko-KR" b="1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2051720" y="786770"/>
            <a:ext cx="23042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/>
              <a:t>구매확인서 개설</a:t>
            </a:r>
            <a:endParaRPr lang="ko-KR" altLang="en-US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691680" y="2204864"/>
            <a:ext cx="654633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FF0000"/>
                </a:solidFill>
              </a:rPr>
              <a:t>[1]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59240" y="786770"/>
            <a:ext cx="654633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FF0000"/>
                </a:solidFill>
              </a:rPr>
              <a:t>[2]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cxnSp>
        <p:nvCxnSpPr>
          <p:cNvPr id="3" name="직선 화살표 연결선 2"/>
          <p:cNvCxnSpPr>
            <a:stCxn id="17" idx="6"/>
          </p:cNvCxnSpPr>
          <p:nvPr/>
        </p:nvCxnSpPr>
        <p:spPr>
          <a:xfrm>
            <a:off x="1907704" y="2112916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직선 화살표 연결선 28"/>
          <p:cNvCxnSpPr/>
          <p:nvPr/>
        </p:nvCxnSpPr>
        <p:spPr>
          <a:xfrm>
            <a:off x="5076056" y="2100858"/>
            <a:ext cx="194421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104411" y="2348880"/>
            <a:ext cx="18980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4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30</a:t>
            </a:r>
            <a:r>
              <a:rPr lang="ko-KR" altLang="en-US" sz="2000" b="1" dirty="0" smtClean="0"/>
              <a:t>일 거래</a:t>
            </a:r>
            <a:endParaRPr lang="en-US" altLang="ko-KR" sz="2000" b="1" dirty="0" smtClean="0"/>
          </a:p>
          <a:p>
            <a:r>
              <a:rPr lang="en-US" altLang="ko-KR" sz="2000" b="1" dirty="0" smtClean="0"/>
              <a:t>100(10)</a:t>
            </a:r>
            <a:endParaRPr lang="ko-KR" altLang="en-US" sz="2000" b="1" dirty="0"/>
          </a:p>
        </p:txBody>
      </p:sp>
      <p:cxnSp>
        <p:nvCxnSpPr>
          <p:cNvPr id="32" name="직선 화살표 연결선 31"/>
          <p:cNvCxnSpPr/>
          <p:nvPr/>
        </p:nvCxnSpPr>
        <p:spPr>
          <a:xfrm>
            <a:off x="2498557" y="3933056"/>
            <a:ext cx="513398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직선 화살표 연결선 12"/>
          <p:cNvCxnSpPr/>
          <p:nvPr/>
        </p:nvCxnSpPr>
        <p:spPr>
          <a:xfrm>
            <a:off x="4176159" y="3717032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3" name="직사각형 32"/>
          <p:cNvSpPr/>
          <p:nvPr/>
        </p:nvSpPr>
        <p:spPr>
          <a:xfrm>
            <a:off x="3132043" y="4149080"/>
            <a:ext cx="2268252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/>
              <a:t>4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30</a:t>
            </a:r>
            <a:r>
              <a:rPr lang="ko-KR" altLang="en-US" sz="2000" b="1" dirty="0" smtClean="0"/>
              <a:t>일 </a:t>
            </a:r>
            <a:r>
              <a:rPr lang="en-US" altLang="ko-KR" sz="2000" b="1" dirty="0" smtClean="0"/>
              <a:t>100(0)</a:t>
            </a:r>
            <a:endParaRPr lang="ko-KR" altLang="en-US" sz="2000" b="1" dirty="0"/>
          </a:p>
        </p:txBody>
      </p:sp>
      <p:sp>
        <p:nvSpPr>
          <p:cNvPr id="34" name="직사각형 33"/>
          <p:cNvSpPr/>
          <p:nvPr/>
        </p:nvSpPr>
        <p:spPr>
          <a:xfrm>
            <a:off x="395536" y="3501008"/>
            <a:ext cx="208823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/>
              <a:t>구매확인서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 smtClean="0"/>
              <a:t>4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30</a:t>
            </a:r>
            <a:r>
              <a:rPr lang="ko-KR" altLang="en-US" sz="2000" b="1" dirty="0" smtClean="0"/>
              <a:t>일 개설</a:t>
            </a:r>
            <a:endParaRPr lang="en-US" altLang="ko-KR" sz="2000" b="1" dirty="0" smtClean="0"/>
          </a:p>
        </p:txBody>
      </p:sp>
      <p:cxnSp>
        <p:nvCxnSpPr>
          <p:cNvPr id="35" name="직선 화살표 연결선 34"/>
          <p:cNvCxnSpPr/>
          <p:nvPr/>
        </p:nvCxnSpPr>
        <p:spPr>
          <a:xfrm>
            <a:off x="2508480" y="5301208"/>
            <a:ext cx="513398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직선 화살표 연결선 35"/>
          <p:cNvCxnSpPr/>
          <p:nvPr/>
        </p:nvCxnSpPr>
        <p:spPr>
          <a:xfrm>
            <a:off x="4186082" y="508518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>
          <a:xfrm>
            <a:off x="3141966" y="5517232"/>
            <a:ext cx="2268252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/>
              <a:t>4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30</a:t>
            </a:r>
            <a:r>
              <a:rPr lang="ko-KR" altLang="en-US" sz="2000" b="1" dirty="0" smtClean="0"/>
              <a:t>일 </a:t>
            </a:r>
            <a:r>
              <a:rPr lang="en-US" altLang="ko-KR" sz="2000" b="1" dirty="0" smtClean="0"/>
              <a:t>100(10)</a:t>
            </a:r>
            <a:endParaRPr lang="ko-KR" altLang="en-US" sz="2000" b="1" dirty="0"/>
          </a:p>
        </p:txBody>
      </p:sp>
      <p:sp>
        <p:nvSpPr>
          <p:cNvPr id="38" name="직사각형 37"/>
          <p:cNvSpPr/>
          <p:nvPr/>
        </p:nvSpPr>
        <p:spPr>
          <a:xfrm>
            <a:off x="405459" y="4869160"/>
            <a:ext cx="2088232" cy="10081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/>
              <a:t>구매확인서</a:t>
            </a:r>
            <a:endParaRPr lang="en-US" altLang="ko-KR" sz="2000" b="1" dirty="0" smtClean="0"/>
          </a:p>
          <a:p>
            <a:pPr>
              <a:lnSpc>
                <a:spcPct val="150000"/>
              </a:lnSpc>
            </a:pPr>
            <a:r>
              <a:rPr lang="en-US" altLang="ko-KR" sz="2000" b="1" dirty="0"/>
              <a:t>7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25</a:t>
            </a:r>
            <a:r>
              <a:rPr lang="ko-KR" altLang="en-US" sz="2000" b="1" dirty="0" smtClean="0"/>
              <a:t>일 개설</a:t>
            </a:r>
            <a:endParaRPr lang="en-US" altLang="ko-KR" sz="2000" b="1" dirty="0" smtClean="0"/>
          </a:p>
        </p:txBody>
      </p:sp>
      <p:cxnSp>
        <p:nvCxnSpPr>
          <p:cNvPr id="39" name="직선 화살표 연결선 38"/>
          <p:cNvCxnSpPr/>
          <p:nvPr/>
        </p:nvCxnSpPr>
        <p:spPr>
          <a:xfrm>
            <a:off x="7354434" y="5104150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" name="직사각형 39"/>
          <p:cNvSpPr/>
          <p:nvPr/>
        </p:nvSpPr>
        <p:spPr>
          <a:xfrm>
            <a:off x="6166302" y="5538275"/>
            <a:ext cx="2484276" cy="4320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/>
              <a:t>4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30</a:t>
            </a:r>
            <a:r>
              <a:rPr lang="ko-KR" altLang="en-US" sz="2000" b="1" dirty="0" smtClean="0"/>
              <a:t>일 </a:t>
            </a:r>
            <a:r>
              <a:rPr lang="en-US" altLang="ko-KR" sz="2000" b="1" dirty="0" smtClean="0"/>
              <a:t>-100(-10)</a:t>
            </a:r>
            <a:endParaRPr lang="ko-KR" altLang="en-US" sz="2000" b="1" dirty="0"/>
          </a:p>
        </p:txBody>
      </p:sp>
      <p:sp>
        <p:nvSpPr>
          <p:cNvPr id="41" name="직사각형 40"/>
          <p:cNvSpPr/>
          <p:nvPr/>
        </p:nvSpPr>
        <p:spPr>
          <a:xfrm>
            <a:off x="6155500" y="6111338"/>
            <a:ext cx="2495077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/>
              <a:t>4</a:t>
            </a:r>
            <a:r>
              <a:rPr lang="ko-KR" altLang="en-US" sz="2000" b="1" dirty="0" smtClean="0"/>
              <a:t>월 </a:t>
            </a:r>
            <a:r>
              <a:rPr lang="en-US" altLang="ko-KR" sz="2000" b="1" dirty="0" smtClean="0"/>
              <a:t>30</a:t>
            </a:r>
            <a:r>
              <a:rPr lang="ko-KR" altLang="en-US" sz="2000" b="1" dirty="0" smtClean="0"/>
              <a:t>일 </a:t>
            </a:r>
            <a:r>
              <a:rPr lang="en-US" altLang="ko-KR" sz="2000" b="1" dirty="0" smtClean="0"/>
              <a:t>100(0)</a:t>
            </a:r>
            <a:endParaRPr lang="ko-KR" altLang="en-US" sz="2000" b="1" dirty="0"/>
          </a:p>
        </p:txBody>
      </p:sp>
      <p:sp>
        <p:nvSpPr>
          <p:cNvPr id="15" name="순서도: 처리 14"/>
          <p:cNvSpPr/>
          <p:nvPr/>
        </p:nvSpPr>
        <p:spPr>
          <a:xfrm>
            <a:off x="395536" y="786770"/>
            <a:ext cx="5112568" cy="2354198"/>
          </a:xfrm>
          <a:prstGeom prst="flowChart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393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7.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과세표준 확정</a:t>
            </a:r>
            <a:endParaRPr lang="en-US" altLang="ko-KR" sz="1100" dirty="0">
              <a:solidFill>
                <a:srgbClr val="3366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54124" y="1916831"/>
            <a:ext cx="3471105" cy="1008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공급가액에 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포함하지 않는 금액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654123" y="3090383"/>
            <a:ext cx="3471105" cy="22614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 b="1" dirty="0" smtClean="0">
                <a:solidFill>
                  <a:schemeClr val="tx1"/>
                </a:solidFill>
              </a:rPr>
              <a:t>에누리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할인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환입액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 b="1" dirty="0" smtClean="0">
                <a:solidFill>
                  <a:schemeClr val="tx1"/>
                </a:solidFill>
              </a:rPr>
              <a:t>도달 전 파손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훼손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 b="1" dirty="0" smtClean="0">
                <a:solidFill>
                  <a:schemeClr val="tx1"/>
                </a:solidFill>
              </a:rPr>
              <a:t>국고보조금 등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 b="1" dirty="0" smtClean="0">
                <a:solidFill>
                  <a:schemeClr val="tx1"/>
                </a:solidFill>
              </a:rPr>
              <a:t>연체이자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 b="1" dirty="0" smtClean="0">
                <a:solidFill>
                  <a:schemeClr val="tx1"/>
                </a:solidFill>
              </a:rPr>
              <a:t>봉사료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원천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5%]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4989327" y="1947299"/>
            <a:ext cx="3471105" cy="1008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공급가액에서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공제하지 않는 금액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998592" y="3090383"/>
            <a:ext cx="3461839" cy="22614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 b="1" dirty="0" smtClean="0">
                <a:solidFill>
                  <a:schemeClr val="tx1"/>
                </a:solidFill>
              </a:rPr>
              <a:t>대손금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 b="1" dirty="0" smtClean="0">
                <a:solidFill>
                  <a:schemeClr val="tx1"/>
                </a:solidFill>
              </a:rPr>
              <a:t>장려금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 b="1" dirty="0" smtClean="0">
                <a:solidFill>
                  <a:schemeClr val="tx1"/>
                </a:solidFill>
              </a:rPr>
              <a:t>하자보증금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342900" indent="-342900">
              <a:lnSpc>
                <a:spcPct val="150000"/>
              </a:lnSpc>
              <a:buFont typeface="Arial" charset="0"/>
              <a:buChar char="•"/>
            </a:pPr>
            <a:r>
              <a:rPr lang="ko-KR" altLang="en-US" sz="2000" b="1" dirty="0" smtClean="0">
                <a:solidFill>
                  <a:schemeClr val="tx1"/>
                </a:solidFill>
              </a:rPr>
              <a:t>마일리지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62748" y="5502979"/>
            <a:ext cx="3471105" cy="1008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공급가액에 차감</a:t>
            </a:r>
            <a:endParaRPr lang="en-US" altLang="ko-KR" sz="2800" b="1" dirty="0" smtClean="0">
              <a:solidFill>
                <a:schemeClr val="tx1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997953" y="5502979"/>
            <a:ext cx="3471105" cy="1008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공급가액에 포함</a:t>
            </a:r>
            <a:endParaRPr lang="en-US" altLang="ko-KR" sz="2800" b="1" dirty="0" smtClean="0">
              <a:solidFill>
                <a:schemeClr val="tx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51520" y="766012"/>
            <a:ext cx="8568952" cy="10068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과세표준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어떤 명목이든 상관없이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재화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or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용역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을 공급받은자로부터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           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받은 금전적 가치 있는 모든 것을 포</a:t>
            </a:r>
            <a:r>
              <a:rPr lang="ko-KR" altLang="en-US" sz="2000" b="1" dirty="0">
                <a:solidFill>
                  <a:schemeClr val="tx1"/>
                </a:solidFill>
              </a:rPr>
              <a:t>함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5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8.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겸업사업자 </a:t>
            </a: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공급가액 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안분계산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4" name="오른쪽 화살표 13"/>
          <p:cNvSpPr/>
          <p:nvPr/>
        </p:nvSpPr>
        <p:spPr>
          <a:xfrm>
            <a:off x="2411760" y="1196752"/>
            <a:ext cx="2304256" cy="12632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5" name="오른쪽 화살표 14"/>
          <p:cNvSpPr/>
          <p:nvPr/>
        </p:nvSpPr>
        <p:spPr>
          <a:xfrm>
            <a:off x="4868416" y="1203158"/>
            <a:ext cx="2304256" cy="12632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123728" y="1196752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/>
              <a:t>[</a:t>
            </a:r>
            <a:r>
              <a:rPr lang="ko-KR" altLang="en-US" sz="2400" b="1" dirty="0" smtClean="0"/>
              <a:t>과세</a:t>
            </a:r>
            <a:r>
              <a:rPr lang="en-US" altLang="ko-KR" sz="2400" b="1" dirty="0" smtClean="0"/>
              <a:t>3</a:t>
            </a:r>
            <a:r>
              <a:rPr lang="ko-KR" altLang="en-US" sz="2400" b="1" dirty="0" smtClean="0"/>
              <a:t>억</a:t>
            </a:r>
            <a:r>
              <a:rPr lang="en-US" altLang="ko-KR" sz="2400" b="1" dirty="0" smtClean="0"/>
              <a:t>,</a:t>
            </a:r>
            <a:r>
              <a:rPr lang="ko-KR" altLang="en-US" sz="2400" b="1" dirty="0" smtClean="0"/>
              <a:t>면세</a:t>
            </a:r>
            <a:r>
              <a:rPr lang="en-US" altLang="ko-KR" sz="2400" b="1" dirty="0"/>
              <a:t>2</a:t>
            </a:r>
            <a:r>
              <a:rPr lang="ko-KR" altLang="en-US" sz="2400" b="1" dirty="0" smtClean="0"/>
              <a:t>억</a:t>
            </a:r>
            <a:r>
              <a:rPr lang="en-US" altLang="ko-KR" sz="2400" b="1" dirty="0" smtClean="0"/>
              <a:t>]</a:t>
            </a:r>
            <a:endParaRPr lang="ko-KR" altLang="en-US" sz="2400" b="1" dirty="0"/>
          </a:p>
        </p:txBody>
      </p:sp>
      <p:sp>
        <p:nvSpPr>
          <p:cNvPr id="21" name="위쪽 화살표 20"/>
          <p:cNvSpPr/>
          <p:nvPr/>
        </p:nvSpPr>
        <p:spPr>
          <a:xfrm>
            <a:off x="6020544" y="1367376"/>
            <a:ext cx="216024" cy="233718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323528" y="764703"/>
            <a:ext cx="1512168" cy="10081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겸업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사업</a:t>
            </a:r>
            <a:r>
              <a:rPr lang="ko-KR" altLang="en-US" sz="2400" b="1" dirty="0">
                <a:solidFill>
                  <a:schemeClr val="tx1"/>
                </a:solidFill>
              </a:rPr>
              <a:t>자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860032" y="1700808"/>
            <a:ext cx="4032448" cy="7920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schemeClr val="tx1"/>
                </a:solidFill>
              </a:rPr>
              <a:t>차량판매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: 5,000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만원</a:t>
            </a:r>
            <a:endParaRPr lang="en-US" altLang="ko-KR" sz="2800" b="1" dirty="0" smtClean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68416" y="649160"/>
            <a:ext cx="201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월</a:t>
            </a:r>
            <a:r>
              <a:rPr lang="en-US" altLang="ko-KR" sz="2000" b="1" dirty="0" smtClean="0"/>
              <a:t>31</a:t>
            </a:r>
            <a:r>
              <a:rPr lang="ko-KR" altLang="en-US" sz="2000" b="1" dirty="0" smtClean="0"/>
              <a:t>일 판매</a:t>
            </a:r>
            <a:endParaRPr lang="ko-KR" altLang="en-US" sz="2000" b="1" dirty="0"/>
          </a:p>
        </p:txBody>
      </p:sp>
      <p:sp>
        <p:nvSpPr>
          <p:cNvPr id="25" name="직사각형 24"/>
          <p:cNvSpPr/>
          <p:nvPr/>
        </p:nvSpPr>
        <p:spPr>
          <a:xfrm>
            <a:off x="792990" y="3068960"/>
            <a:ext cx="7379409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tx1"/>
                </a:solidFill>
              </a:rPr>
              <a:t>세금계산서 발행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5,000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만원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X 3/5 = 3,000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tx1"/>
                </a:solidFill>
              </a:rPr>
              <a:t>      계산서 발행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5,000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만원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X 2/5 = 2,000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5228465" y="3175052"/>
            <a:ext cx="539522" cy="97327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ko-KR" altLang="en-US" sz="2000" b="1" dirty="0"/>
          </a:p>
        </p:txBody>
      </p:sp>
      <p:cxnSp>
        <p:nvCxnSpPr>
          <p:cNvPr id="5" name="직선 화살표 연결선 4"/>
          <p:cNvCxnSpPr>
            <a:stCxn id="17" idx="2"/>
          </p:cNvCxnSpPr>
          <p:nvPr/>
        </p:nvCxnSpPr>
        <p:spPr>
          <a:xfrm>
            <a:off x="3491880" y="1843083"/>
            <a:ext cx="1736585" cy="13319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23528" y="4581128"/>
            <a:ext cx="8784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b="1" dirty="0" smtClean="0"/>
              <a:t>* </a:t>
            </a:r>
            <a:r>
              <a:rPr lang="ko-KR" altLang="en-US" sz="2400" b="1" dirty="0" smtClean="0"/>
              <a:t>검토 </a:t>
            </a:r>
            <a:r>
              <a:rPr lang="en-US" altLang="ko-KR" sz="2400" b="1" dirty="0" smtClean="0"/>
              <a:t>: 1</a:t>
            </a:r>
            <a:r>
              <a:rPr lang="ko-KR" altLang="en-US" sz="2400" b="1" dirty="0" smtClean="0"/>
              <a:t>월 </a:t>
            </a:r>
            <a:r>
              <a:rPr lang="en-US" altLang="ko-KR" sz="2400" b="1" dirty="0" smtClean="0"/>
              <a:t>31</a:t>
            </a:r>
            <a:r>
              <a:rPr lang="ko-KR" altLang="en-US" sz="2400" b="1" dirty="0" smtClean="0"/>
              <a:t>일 시점에 세금계산서 발행해야 한다</a:t>
            </a:r>
            <a:r>
              <a:rPr lang="en-US" altLang="ko-KR" sz="2400" b="1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/>
              <a:t> </a:t>
            </a:r>
            <a:r>
              <a:rPr lang="ko-KR" altLang="en-US" sz="2400" b="1" dirty="0" smtClean="0"/>
              <a:t>          이때 안분하는 기준은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직전 과세기간 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당기 확인 </a:t>
            </a:r>
            <a:r>
              <a:rPr lang="en-US" altLang="ko-KR" sz="2400" b="1" dirty="0" smtClean="0"/>
              <a:t>X )</a:t>
            </a:r>
          </a:p>
          <a:p>
            <a:pPr>
              <a:lnSpc>
                <a:spcPct val="150000"/>
              </a:lnSpc>
            </a:pPr>
            <a:r>
              <a:rPr lang="en-US" altLang="ko-KR" sz="2400" b="1" dirty="0" smtClean="0"/>
              <a:t>* </a:t>
            </a:r>
            <a:r>
              <a:rPr lang="ko-KR" altLang="en-US" sz="2400" b="1" dirty="0" smtClean="0"/>
              <a:t>참고 </a:t>
            </a:r>
            <a:r>
              <a:rPr lang="en-US" altLang="ko-KR" sz="2400" b="1" dirty="0" smtClean="0"/>
              <a:t>: </a:t>
            </a:r>
            <a:r>
              <a:rPr lang="ko-KR" altLang="en-US" sz="2400" b="1" dirty="0" smtClean="0"/>
              <a:t>매입안분계산은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당기 과세기간</a:t>
            </a:r>
            <a:r>
              <a:rPr lang="ko-KR" altLang="en-US" sz="2400" b="1" dirty="0" smtClean="0"/>
              <a:t>이다</a:t>
            </a:r>
            <a:r>
              <a:rPr lang="en-US" altLang="ko-KR" sz="2400" b="1" dirty="0" smtClean="0"/>
              <a:t>. (</a:t>
            </a:r>
            <a:r>
              <a:rPr lang="ko-KR" altLang="en-US" sz="2400" b="1" dirty="0" smtClean="0"/>
              <a:t>당기 확인 </a:t>
            </a:r>
            <a:r>
              <a:rPr lang="en-US" altLang="ko-KR" sz="2400" b="1" dirty="0" smtClean="0"/>
              <a:t>O 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76128" y="650172"/>
            <a:ext cx="2736304" cy="5749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2400" b="1" dirty="0" smtClean="0"/>
              <a:t>[</a:t>
            </a:r>
            <a:r>
              <a:rPr lang="ko-KR" altLang="en-US" sz="2400" b="1" dirty="0" smtClean="0"/>
              <a:t>직전과</a:t>
            </a:r>
            <a:r>
              <a:rPr lang="ko-KR" altLang="en-US" sz="2400" b="1" dirty="0"/>
              <a:t>세</a:t>
            </a:r>
            <a:r>
              <a:rPr lang="en-US" altLang="ko-KR" sz="2400" b="1" dirty="0" smtClean="0"/>
              <a:t>]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40562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9-1.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불공제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목차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51520" y="836712"/>
            <a:ext cx="303272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400" b="1" smtClean="0">
                <a:solidFill>
                  <a:schemeClr val="tx1"/>
                </a:solidFill>
              </a:rPr>
              <a:t>세금계산서 관련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51520" y="4149080"/>
            <a:ext cx="3032720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사업무관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51520" y="1556792"/>
            <a:ext cx="303272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비영업용소형승용</a:t>
            </a:r>
            <a:r>
              <a:rPr lang="ko-KR" altLang="en-US" sz="2400" b="1" dirty="0">
                <a:solidFill>
                  <a:schemeClr val="tx1"/>
                </a:solidFill>
              </a:rPr>
              <a:t>차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33732" y="5589240"/>
            <a:ext cx="3032720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접대비관련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51520" y="2276872"/>
            <a:ext cx="3032720" cy="5040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면세사업 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233732" y="4869160"/>
            <a:ext cx="3032720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토지관련 비용 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233732" y="3446684"/>
            <a:ext cx="3032720" cy="50405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등록 전 매입세액 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3436640" y="836712"/>
            <a:ext cx="5383832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전자세금계산서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[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발행</a:t>
            </a:r>
            <a:r>
              <a:rPr lang="en-US" altLang="ko-KR" sz="2400" b="1" dirty="0">
                <a:solidFill>
                  <a:schemeClr val="tx1"/>
                </a:solidFill>
              </a:rPr>
              <a:t>/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전송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]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가산세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3419872" y="1556792"/>
            <a:ext cx="5383832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차량구입시 고려사항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3436640" y="2276872"/>
            <a:ext cx="5383832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겸업사업자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[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안분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/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재계산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]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16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직선 연결선 48"/>
          <p:cNvCxnSpPr/>
          <p:nvPr/>
        </p:nvCxnSpPr>
        <p:spPr>
          <a:xfrm flipH="1">
            <a:off x="5718801" y="1129145"/>
            <a:ext cx="3621" cy="28083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 flipH="1">
            <a:off x="7019309" y="1111602"/>
            <a:ext cx="3621" cy="28083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직선 연결선 16"/>
          <p:cNvCxnSpPr>
            <a:stCxn id="42" idx="2"/>
          </p:cNvCxnSpPr>
          <p:nvPr/>
        </p:nvCxnSpPr>
        <p:spPr>
          <a:xfrm flipH="1">
            <a:off x="4586801" y="1124744"/>
            <a:ext cx="3621" cy="280831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3228" y="317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9-2.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불공제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발급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&amp; 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전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송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가산세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251520" y="1412776"/>
            <a:ext cx="813690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직사각형 36"/>
          <p:cNvSpPr/>
          <p:nvPr/>
        </p:nvSpPr>
        <p:spPr>
          <a:xfrm>
            <a:off x="467544" y="1772816"/>
            <a:ext cx="1111818" cy="4680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1~5</a:t>
            </a:r>
            <a:r>
              <a:rPr lang="ko-KR" altLang="en-US" sz="2000" b="1" dirty="0">
                <a:solidFill>
                  <a:schemeClr val="tx1"/>
                </a:solidFill>
              </a:rPr>
              <a:t>월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467544" y="2852936"/>
            <a:ext cx="1111818" cy="100811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매입자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cxnSp>
        <p:nvCxnSpPr>
          <p:cNvPr id="40" name="직선 화살표 연결선 39"/>
          <p:cNvCxnSpPr/>
          <p:nvPr/>
        </p:nvCxnSpPr>
        <p:spPr>
          <a:xfrm flipV="1">
            <a:off x="1691680" y="1982038"/>
            <a:ext cx="2895121" cy="292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2" name="직사각형 41"/>
          <p:cNvSpPr/>
          <p:nvPr/>
        </p:nvSpPr>
        <p:spPr>
          <a:xfrm>
            <a:off x="4139952" y="836712"/>
            <a:ext cx="900939" cy="2880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1"/>
                </a:solidFill>
              </a:rPr>
              <a:t>6/30</a:t>
            </a:r>
          </a:p>
        </p:txBody>
      </p:sp>
      <p:cxnSp>
        <p:nvCxnSpPr>
          <p:cNvPr id="43" name="직선 화살표 연결선 42"/>
          <p:cNvCxnSpPr/>
          <p:nvPr/>
        </p:nvCxnSpPr>
        <p:spPr>
          <a:xfrm>
            <a:off x="4644008" y="1984959"/>
            <a:ext cx="374441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4" name="직사각형 43"/>
          <p:cNvSpPr/>
          <p:nvPr/>
        </p:nvSpPr>
        <p:spPr>
          <a:xfrm>
            <a:off x="2147502" y="1775636"/>
            <a:ext cx="2004337" cy="4000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지연발급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1%</a:t>
            </a:r>
          </a:p>
        </p:txBody>
      </p:sp>
      <p:sp>
        <p:nvSpPr>
          <p:cNvPr id="45" name="직사각형 44"/>
          <p:cNvSpPr/>
          <p:nvPr/>
        </p:nvSpPr>
        <p:spPr>
          <a:xfrm>
            <a:off x="5375975" y="1772816"/>
            <a:ext cx="2004337" cy="4000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미발급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2%</a:t>
            </a:r>
          </a:p>
        </p:txBody>
      </p:sp>
      <p:sp>
        <p:nvSpPr>
          <p:cNvPr id="47" name="직사각형 46"/>
          <p:cNvSpPr/>
          <p:nvPr/>
        </p:nvSpPr>
        <p:spPr>
          <a:xfrm>
            <a:off x="5283968" y="844232"/>
            <a:ext cx="900939" cy="2880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1"/>
                </a:solidFill>
              </a:rPr>
              <a:t>7/10</a:t>
            </a:r>
          </a:p>
        </p:txBody>
      </p:sp>
      <p:cxnSp>
        <p:nvCxnSpPr>
          <p:cNvPr id="56" name="직선 화살표 연결선 55"/>
          <p:cNvCxnSpPr/>
          <p:nvPr/>
        </p:nvCxnSpPr>
        <p:spPr>
          <a:xfrm>
            <a:off x="5747998" y="2515758"/>
            <a:ext cx="264042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7" name="직사각형 56"/>
          <p:cNvSpPr/>
          <p:nvPr/>
        </p:nvSpPr>
        <p:spPr>
          <a:xfrm>
            <a:off x="6029412" y="2300926"/>
            <a:ext cx="2004337" cy="4000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미발급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2%</a:t>
            </a:r>
          </a:p>
        </p:txBody>
      </p:sp>
      <p:sp>
        <p:nvSpPr>
          <p:cNvPr id="58" name="직사각형 57"/>
          <p:cNvSpPr/>
          <p:nvPr/>
        </p:nvSpPr>
        <p:spPr>
          <a:xfrm>
            <a:off x="6548335" y="836712"/>
            <a:ext cx="900939" cy="2880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schemeClr val="tx1"/>
                </a:solidFill>
              </a:rPr>
              <a:t>7/25</a:t>
            </a:r>
          </a:p>
        </p:txBody>
      </p:sp>
      <p:cxnSp>
        <p:nvCxnSpPr>
          <p:cNvPr id="60" name="직선 화살표 연결선 59"/>
          <p:cNvCxnSpPr/>
          <p:nvPr/>
        </p:nvCxnSpPr>
        <p:spPr>
          <a:xfrm flipV="1">
            <a:off x="1691680" y="3320988"/>
            <a:ext cx="5285771" cy="486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1" name="직사각형 60"/>
          <p:cNvSpPr/>
          <p:nvPr/>
        </p:nvSpPr>
        <p:spPr>
          <a:xfrm>
            <a:off x="3879787" y="3132342"/>
            <a:ext cx="2004337" cy="3911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지연수취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1%</a:t>
            </a:r>
          </a:p>
        </p:txBody>
      </p:sp>
      <p:cxnSp>
        <p:nvCxnSpPr>
          <p:cNvPr id="62" name="직선 화살표 연결선 61"/>
          <p:cNvCxnSpPr>
            <a:stCxn id="63" idx="1"/>
          </p:cNvCxnSpPr>
          <p:nvPr/>
        </p:nvCxnSpPr>
        <p:spPr>
          <a:xfrm flipV="1">
            <a:off x="7072920" y="3320988"/>
            <a:ext cx="1315504" cy="694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63" name="직사각형 62"/>
          <p:cNvSpPr/>
          <p:nvPr/>
        </p:nvSpPr>
        <p:spPr>
          <a:xfrm>
            <a:off x="7072920" y="3132342"/>
            <a:ext cx="1101587" cy="3911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공제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67" name="직사각형 66"/>
          <p:cNvSpPr/>
          <p:nvPr/>
        </p:nvSpPr>
        <p:spPr>
          <a:xfrm>
            <a:off x="467544" y="2304250"/>
            <a:ext cx="1111818" cy="4680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</a:rPr>
              <a:t>6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484796" y="4941168"/>
            <a:ext cx="1111818" cy="720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1~6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cxnSp>
        <p:nvCxnSpPr>
          <p:cNvPr id="91" name="직선 화살표 연결선 90"/>
          <p:cNvCxnSpPr/>
          <p:nvPr/>
        </p:nvCxnSpPr>
        <p:spPr>
          <a:xfrm>
            <a:off x="251520" y="4725144"/>
            <a:ext cx="813690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2" name="직사각형 91"/>
          <p:cNvSpPr/>
          <p:nvPr/>
        </p:nvSpPr>
        <p:spPr>
          <a:xfrm>
            <a:off x="479248" y="5805264"/>
            <a:ext cx="1111818" cy="72008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매입자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251520" y="770625"/>
            <a:ext cx="1584176" cy="49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발행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251520" y="4088915"/>
            <a:ext cx="1584176" cy="49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전송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5381854" y="4315206"/>
            <a:ext cx="803053" cy="2880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7/11</a:t>
            </a:r>
          </a:p>
        </p:txBody>
      </p:sp>
      <p:cxnSp>
        <p:nvCxnSpPr>
          <p:cNvPr id="98" name="직선 화살표 연결선 97"/>
          <p:cNvCxnSpPr/>
          <p:nvPr/>
        </p:nvCxnSpPr>
        <p:spPr>
          <a:xfrm>
            <a:off x="1605074" y="5281963"/>
            <a:ext cx="411905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0" name="직선 화살표 연결선 99"/>
          <p:cNvCxnSpPr/>
          <p:nvPr/>
        </p:nvCxnSpPr>
        <p:spPr>
          <a:xfrm>
            <a:off x="5892750" y="5292024"/>
            <a:ext cx="249567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3" name="직사각형 102"/>
          <p:cNvSpPr/>
          <p:nvPr/>
        </p:nvSpPr>
        <p:spPr>
          <a:xfrm>
            <a:off x="2422755" y="4958365"/>
            <a:ext cx="2172473" cy="66731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지연전송  개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0.1%</a:t>
            </a:r>
          </a:p>
          <a:p>
            <a:pPr algn="ctr"/>
            <a:r>
              <a:rPr lang="en-US" altLang="ko-KR" sz="1600" b="1" dirty="0">
                <a:solidFill>
                  <a:schemeClr val="tx1"/>
                </a:solidFill>
              </a:rPr>
              <a:t> 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             [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법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0.5%]</a:t>
            </a:r>
          </a:p>
        </p:txBody>
      </p:sp>
      <p:sp>
        <p:nvSpPr>
          <p:cNvPr id="104" name="직사각형 103"/>
          <p:cNvSpPr/>
          <p:nvPr/>
        </p:nvSpPr>
        <p:spPr>
          <a:xfrm>
            <a:off x="6027549" y="4980522"/>
            <a:ext cx="2006199" cy="65434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>
                <a:solidFill>
                  <a:schemeClr val="tx1"/>
                </a:solidFill>
              </a:rPr>
              <a:t>미전송 개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0.3%</a:t>
            </a:r>
          </a:p>
          <a:p>
            <a:pPr algn="ctr"/>
            <a:r>
              <a:rPr lang="en-US" altLang="ko-KR" sz="1600" b="1" dirty="0" smtClean="0">
                <a:solidFill>
                  <a:schemeClr val="tx1"/>
                </a:solidFill>
              </a:rPr>
              <a:t>          [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법</a:t>
            </a:r>
            <a:r>
              <a:rPr lang="en-US" altLang="ko-KR" sz="1600" b="1" dirty="0" smtClean="0">
                <a:solidFill>
                  <a:schemeClr val="tx1"/>
                </a:solidFill>
              </a:rPr>
              <a:t>1%]</a:t>
            </a:r>
          </a:p>
        </p:txBody>
      </p:sp>
      <p:sp>
        <p:nvSpPr>
          <p:cNvPr id="105" name="곱셈 기호 104"/>
          <p:cNvSpPr/>
          <p:nvPr/>
        </p:nvSpPr>
        <p:spPr>
          <a:xfrm>
            <a:off x="3347864" y="5913276"/>
            <a:ext cx="432048" cy="504056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endParaRPr lang="ko-KR" altLang="en-US" b="1" dirty="0" smtClean="0">
              <a:solidFill>
                <a:schemeClr val="tx1"/>
              </a:solidFill>
            </a:endParaRPr>
          </a:p>
        </p:txBody>
      </p:sp>
      <p:sp>
        <p:nvSpPr>
          <p:cNvPr id="106" name="곱셈 기호 105"/>
          <p:cNvSpPr/>
          <p:nvPr/>
        </p:nvSpPr>
        <p:spPr>
          <a:xfrm>
            <a:off x="6782780" y="5916444"/>
            <a:ext cx="432048" cy="504056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AutoNum type="arabicPeriod"/>
            </a:pPr>
            <a:endParaRPr lang="ko-KR" altLang="en-US" b="1" dirty="0" smtClean="0">
              <a:solidFill>
                <a:schemeClr val="tx1"/>
              </a:solidFill>
            </a:endParaRPr>
          </a:p>
        </p:txBody>
      </p:sp>
      <p:cxnSp>
        <p:nvCxnSpPr>
          <p:cNvPr id="51" name="직선 연결선 50"/>
          <p:cNvCxnSpPr>
            <a:stCxn id="95" idx="2"/>
          </p:cNvCxnSpPr>
          <p:nvPr/>
        </p:nvCxnSpPr>
        <p:spPr>
          <a:xfrm flipH="1">
            <a:off x="5769745" y="4603238"/>
            <a:ext cx="13636" cy="183154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767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9-3.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불공제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차량구입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979712" y="836712"/>
            <a:ext cx="6736516" cy="34563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* </a:t>
            </a:r>
            <a:r>
              <a:rPr lang="ko-KR" altLang="en-US" b="1" dirty="0" smtClean="0">
                <a:solidFill>
                  <a:srgbClr val="FF0000"/>
                </a:solidFill>
              </a:rPr>
              <a:t>차량의 종류에 따라 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- </a:t>
            </a:r>
            <a:r>
              <a:rPr lang="ko-KR" altLang="en-US" b="1" dirty="0" smtClean="0">
                <a:solidFill>
                  <a:schemeClr val="tx1"/>
                </a:solidFill>
              </a:rPr>
              <a:t>부가세 공제되는 차량이면 </a:t>
            </a:r>
            <a:r>
              <a:rPr lang="en-US" altLang="ko-KR" b="1" dirty="0" smtClean="0">
                <a:solidFill>
                  <a:schemeClr val="tx1"/>
                </a:solidFill>
              </a:rPr>
              <a:t>[</a:t>
            </a:r>
            <a:r>
              <a:rPr lang="ko-KR" altLang="en-US" b="1" dirty="0" smtClean="0">
                <a:solidFill>
                  <a:schemeClr val="tx1"/>
                </a:solidFill>
              </a:rPr>
              <a:t>현금</a:t>
            </a:r>
            <a:r>
              <a:rPr lang="en-US" altLang="ko-KR" b="1" dirty="0">
                <a:solidFill>
                  <a:schemeClr val="tx1"/>
                </a:solidFill>
              </a:rPr>
              <a:t>&gt;</a:t>
            </a:r>
            <a:r>
              <a:rPr lang="ko-KR" altLang="en-US" b="1" dirty="0" smtClean="0">
                <a:solidFill>
                  <a:schemeClr val="tx1"/>
                </a:solidFill>
              </a:rPr>
              <a:t>할부</a:t>
            </a:r>
            <a:r>
              <a:rPr lang="en-US" altLang="ko-KR" b="1" dirty="0">
                <a:solidFill>
                  <a:schemeClr val="tx1"/>
                </a:solidFill>
              </a:rPr>
              <a:t>&gt;</a:t>
            </a:r>
            <a:r>
              <a:rPr lang="ko-KR" altLang="en-US" b="1" dirty="0" smtClean="0">
                <a:solidFill>
                  <a:schemeClr val="tx1"/>
                </a:solidFill>
              </a:rPr>
              <a:t>렌트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  <a:r>
              <a:rPr lang="ko-KR" altLang="en-US" b="1" dirty="0" smtClean="0">
                <a:solidFill>
                  <a:schemeClr val="tx1"/>
                </a:solidFill>
              </a:rPr>
              <a:t> 유리함</a:t>
            </a:r>
            <a:endParaRPr lang="en-US" altLang="ko-KR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* </a:t>
            </a:r>
            <a:r>
              <a:rPr lang="ko-KR" altLang="en-US" b="1" dirty="0" smtClean="0">
                <a:solidFill>
                  <a:srgbClr val="FF0000"/>
                </a:solidFill>
              </a:rPr>
              <a:t>현금보유여부에 따라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- </a:t>
            </a:r>
            <a:r>
              <a:rPr lang="ko-KR" altLang="en-US" b="1" dirty="0" smtClean="0">
                <a:solidFill>
                  <a:schemeClr val="tx1"/>
                </a:solidFill>
              </a:rPr>
              <a:t>현금보유능력이 된다면 </a:t>
            </a:r>
            <a:r>
              <a:rPr lang="en-US" altLang="ko-KR" b="1" dirty="0" smtClean="0">
                <a:solidFill>
                  <a:schemeClr val="tx1"/>
                </a:solidFill>
              </a:rPr>
              <a:t>[</a:t>
            </a:r>
            <a:r>
              <a:rPr lang="ko-KR" altLang="en-US" b="1" dirty="0" smtClean="0">
                <a:solidFill>
                  <a:schemeClr val="tx1"/>
                </a:solidFill>
              </a:rPr>
              <a:t>현금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  <a:r>
              <a:rPr lang="ko-KR" altLang="en-US" b="1" dirty="0" smtClean="0">
                <a:solidFill>
                  <a:schemeClr val="tx1"/>
                </a:solidFill>
              </a:rPr>
              <a:t> 이 유리함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* </a:t>
            </a:r>
            <a:r>
              <a:rPr lang="ko-KR" altLang="en-US" b="1" dirty="0" smtClean="0">
                <a:solidFill>
                  <a:srgbClr val="FF0000"/>
                </a:solidFill>
              </a:rPr>
              <a:t>보험료 과다 발생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- </a:t>
            </a:r>
            <a:r>
              <a:rPr lang="ko-KR" altLang="en-US" b="1" dirty="0" smtClean="0">
                <a:solidFill>
                  <a:schemeClr val="tx1"/>
                </a:solidFill>
              </a:rPr>
              <a:t>보험료 과다 발생되면 </a:t>
            </a:r>
            <a:r>
              <a:rPr lang="en-US" altLang="ko-KR" b="1" dirty="0" smtClean="0">
                <a:solidFill>
                  <a:schemeClr val="tx1"/>
                </a:solidFill>
              </a:rPr>
              <a:t>[</a:t>
            </a:r>
            <a:r>
              <a:rPr lang="ko-KR" altLang="en-US" b="1" dirty="0" smtClean="0">
                <a:solidFill>
                  <a:schemeClr val="tx1"/>
                </a:solidFill>
              </a:rPr>
              <a:t>렌트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  <a:r>
              <a:rPr lang="ko-KR" altLang="en-US" b="1" dirty="0" smtClean="0">
                <a:solidFill>
                  <a:schemeClr val="tx1"/>
                </a:solidFill>
              </a:rPr>
              <a:t> 가 유리할 수 있음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*</a:t>
            </a:r>
            <a:r>
              <a:rPr lang="en-US" altLang="ko-KR" b="1" dirty="0" smtClean="0">
                <a:solidFill>
                  <a:srgbClr val="FF0000"/>
                </a:solidFill>
              </a:rPr>
              <a:t> </a:t>
            </a:r>
            <a:r>
              <a:rPr lang="ko-KR" altLang="en-US" b="1" dirty="0" smtClean="0">
                <a:solidFill>
                  <a:srgbClr val="FF0000"/>
                </a:solidFill>
              </a:rPr>
              <a:t>본인자산으로 등록하기 싫다면 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</a:rPr>
              <a:t>  </a:t>
            </a:r>
            <a:r>
              <a:rPr lang="en-US" altLang="ko-KR" b="1" dirty="0" smtClean="0">
                <a:solidFill>
                  <a:schemeClr val="tx1"/>
                </a:solidFill>
              </a:rPr>
              <a:t>- [</a:t>
            </a:r>
            <a:r>
              <a:rPr lang="ko-KR" altLang="en-US" b="1" dirty="0" smtClean="0">
                <a:solidFill>
                  <a:schemeClr val="tx1"/>
                </a:solidFill>
              </a:rPr>
              <a:t>리스 </a:t>
            </a:r>
            <a:r>
              <a:rPr lang="en-US" altLang="ko-KR" b="1" dirty="0" smtClean="0">
                <a:solidFill>
                  <a:schemeClr val="tx1"/>
                </a:solidFill>
              </a:rPr>
              <a:t>or </a:t>
            </a:r>
            <a:r>
              <a:rPr lang="ko-KR" altLang="en-US" b="1" dirty="0" smtClean="0">
                <a:solidFill>
                  <a:schemeClr val="tx1"/>
                </a:solidFill>
              </a:rPr>
              <a:t>렌트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  <a:r>
              <a:rPr lang="ko-KR" altLang="en-US" b="1" dirty="0" smtClean="0">
                <a:solidFill>
                  <a:schemeClr val="tx1"/>
                </a:solidFill>
              </a:rPr>
              <a:t> 가 유리할 수 있음</a:t>
            </a:r>
            <a:endParaRPr lang="en-US" altLang="ko-KR" b="1" dirty="0" smtClean="0">
              <a:solidFill>
                <a:schemeClr val="tx1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979712" y="4581128"/>
            <a:ext cx="6736516" cy="18722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*</a:t>
            </a:r>
            <a:r>
              <a:rPr lang="ko-KR" altLang="en-US" b="1" dirty="0" smtClean="0">
                <a:solidFill>
                  <a:srgbClr val="FF0000"/>
                </a:solidFill>
              </a:rPr>
              <a:t>현금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고정자산</a:t>
            </a:r>
            <a:r>
              <a:rPr lang="en-US" altLang="ko-KR" b="1" dirty="0" smtClean="0">
                <a:solidFill>
                  <a:schemeClr val="tx1"/>
                </a:solidFill>
              </a:rPr>
              <a:t>+</a:t>
            </a:r>
            <a:r>
              <a:rPr lang="ko-KR" altLang="en-US" b="1" dirty="0" smtClean="0">
                <a:solidFill>
                  <a:schemeClr val="tx1"/>
                </a:solidFill>
              </a:rPr>
              <a:t>취등록세 </a:t>
            </a:r>
            <a:r>
              <a:rPr lang="en-US" altLang="ko-KR" b="1" dirty="0" smtClean="0">
                <a:solidFill>
                  <a:schemeClr val="tx1"/>
                </a:solidFill>
              </a:rPr>
              <a:t>/ </a:t>
            </a:r>
            <a:r>
              <a:rPr lang="ko-KR" altLang="en-US" b="1" dirty="0" smtClean="0">
                <a:solidFill>
                  <a:schemeClr val="tx1"/>
                </a:solidFill>
              </a:rPr>
              <a:t>자동차세 </a:t>
            </a:r>
            <a:r>
              <a:rPr lang="en-US" altLang="ko-KR" b="1" dirty="0" smtClean="0">
                <a:solidFill>
                  <a:schemeClr val="tx1"/>
                </a:solidFill>
              </a:rPr>
              <a:t>/ </a:t>
            </a:r>
            <a:r>
              <a:rPr lang="ko-KR" altLang="en-US" b="1" dirty="0" smtClean="0">
                <a:solidFill>
                  <a:schemeClr val="tx1"/>
                </a:solidFill>
              </a:rPr>
              <a:t>보험료 </a:t>
            </a:r>
            <a:r>
              <a:rPr lang="en-US" altLang="ko-KR" b="1" dirty="0" smtClean="0">
                <a:solidFill>
                  <a:schemeClr val="tx1"/>
                </a:solidFill>
              </a:rPr>
              <a:t>/ </a:t>
            </a:r>
            <a:r>
              <a:rPr lang="ko-KR" altLang="en-US" b="1" dirty="0" smtClean="0">
                <a:solidFill>
                  <a:schemeClr val="tx1"/>
                </a:solidFill>
              </a:rPr>
              <a:t>부가세 공제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*</a:t>
            </a:r>
            <a:r>
              <a:rPr lang="ko-KR" altLang="en-US" b="1" dirty="0" smtClean="0">
                <a:solidFill>
                  <a:srgbClr val="FF0000"/>
                </a:solidFill>
              </a:rPr>
              <a:t>할부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상동 </a:t>
            </a:r>
            <a:r>
              <a:rPr lang="en-US" altLang="ko-KR" b="1" dirty="0" smtClean="0">
                <a:solidFill>
                  <a:schemeClr val="tx1"/>
                </a:solidFill>
              </a:rPr>
              <a:t>+ </a:t>
            </a:r>
            <a:r>
              <a:rPr lang="ko-KR" altLang="en-US" b="1" dirty="0" smtClean="0">
                <a:solidFill>
                  <a:schemeClr val="tx1"/>
                </a:solidFill>
              </a:rPr>
              <a:t>할부상환내역 검토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*</a:t>
            </a:r>
            <a:r>
              <a:rPr lang="ko-KR" altLang="en-US" b="1" dirty="0" smtClean="0">
                <a:solidFill>
                  <a:srgbClr val="FF0000"/>
                </a:solidFill>
              </a:rPr>
              <a:t>리스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리</a:t>
            </a:r>
            <a:r>
              <a:rPr lang="ko-KR" altLang="en-US" b="1" dirty="0">
                <a:solidFill>
                  <a:schemeClr val="tx1"/>
                </a:solidFill>
              </a:rPr>
              <a:t>스</a:t>
            </a:r>
            <a:r>
              <a:rPr lang="ko-KR" altLang="en-US" b="1" dirty="0" smtClean="0">
                <a:solidFill>
                  <a:schemeClr val="tx1"/>
                </a:solidFill>
              </a:rPr>
              <a:t>보증금 </a:t>
            </a:r>
            <a:r>
              <a:rPr lang="en-US" altLang="ko-KR" b="1" dirty="0" smtClean="0">
                <a:solidFill>
                  <a:schemeClr val="tx1"/>
                </a:solidFill>
              </a:rPr>
              <a:t>/ </a:t>
            </a:r>
            <a:r>
              <a:rPr lang="ko-KR" altLang="en-US" b="1" dirty="0" smtClean="0">
                <a:solidFill>
                  <a:schemeClr val="tx1"/>
                </a:solidFill>
              </a:rPr>
              <a:t>계산서 </a:t>
            </a:r>
            <a:r>
              <a:rPr lang="en-US" altLang="ko-KR" b="1" dirty="0" smtClean="0">
                <a:solidFill>
                  <a:schemeClr val="tx1"/>
                </a:solidFill>
              </a:rPr>
              <a:t>/ </a:t>
            </a:r>
            <a:r>
              <a:rPr lang="ko-KR" altLang="en-US" b="1" dirty="0" smtClean="0">
                <a:solidFill>
                  <a:schemeClr val="tx1"/>
                </a:solidFill>
              </a:rPr>
              <a:t>보험료 </a:t>
            </a:r>
            <a:r>
              <a:rPr lang="en-US" altLang="ko-KR" b="1" dirty="0" smtClean="0">
                <a:solidFill>
                  <a:schemeClr val="tx1"/>
                </a:solidFill>
              </a:rPr>
              <a:t>/ </a:t>
            </a:r>
            <a:r>
              <a:rPr lang="ko-KR" altLang="en-US" b="1" dirty="0" smtClean="0">
                <a:solidFill>
                  <a:schemeClr val="tx1"/>
                </a:solidFill>
              </a:rPr>
              <a:t>만기시 차량인수여부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*</a:t>
            </a:r>
            <a:r>
              <a:rPr lang="ko-KR" altLang="en-US" b="1" dirty="0" smtClean="0">
                <a:solidFill>
                  <a:srgbClr val="FF0000"/>
                </a:solidFill>
              </a:rPr>
              <a:t>렌트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렌트보증금 </a:t>
            </a:r>
            <a:r>
              <a:rPr lang="en-US" altLang="ko-KR" b="1" dirty="0" smtClean="0">
                <a:solidFill>
                  <a:schemeClr val="tx1"/>
                </a:solidFill>
              </a:rPr>
              <a:t>/ </a:t>
            </a:r>
            <a:r>
              <a:rPr lang="ko-KR" altLang="en-US" b="1" dirty="0" smtClean="0">
                <a:solidFill>
                  <a:schemeClr val="tx1"/>
                </a:solidFill>
              </a:rPr>
              <a:t>부가세불공제 </a:t>
            </a:r>
            <a:r>
              <a:rPr lang="en-US" altLang="ko-KR" b="1" dirty="0" smtClean="0">
                <a:solidFill>
                  <a:schemeClr val="tx1"/>
                </a:solidFill>
              </a:rPr>
              <a:t>/ </a:t>
            </a:r>
            <a:r>
              <a:rPr lang="ko-KR" altLang="en-US" b="1" dirty="0" smtClean="0">
                <a:solidFill>
                  <a:schemeClr val="tx1"/>
                </a:solidFill>
              </a:rPr>
              <a:t>만기시 차량인수여부</a:t>
            </a:r>
            <a:endParaRPr lang="en-US" altLang="ko-KR" b="1" dirty="0" smtClean="0">
              <a:solidFill>
                <a:schemeClr val="tx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07504" y="836712"/>
            <a:ext cx="1800200" cy="34460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차량구입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고려사항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1.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현금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2.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할부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3.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리스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4.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렌트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07504" y="4581128"/>
            <a:ext cx="1800200" cy="187220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회계처리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주의사</a:t>
            </a:r>
            <a:r>
              <a:rPr lang="ko-KR" altLang="en-US" sz="2000" b="1" dirty="0">
                <a:solidFill>
                  <a:schemeClr val="tx1"/>
                </a:solidFill>
              </a:rPr>
              <a:t>항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16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1.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과세요건</a:t>
            </a:r>
            <a:endParaRPr lang="en-US" altLang="ko-KR" sz="1200" dirty="0">
              <a:solidFill>
                <a:srgbClr val="3366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24130" y="908720"/>
            <a:ext cx="8552326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 smtClean="0">
                <a:solidFill>
                  <a:schemeClr val="tx1"/>
                </a:solidFill>
              </a:rPr>
              <a:t>과세요건</a:t>
            </a:r>
            <a:endParaRPr lang="en-US" altLang="ko-KR" sz="4000" b="1" dirty="0" smtClean="0">
              <a:solidFill>
                <a:schemeClr val="tx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107504" y="1997417"/>
            <a:ext cx="1815422" cy="86127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납세의무자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22926" y="2243389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 smtClean="0"/>
              <a:t>영리</a:t>
            </a:r>
            <a:r>
              <a:rPr lang="en-US" altLang="ko-KR" b="1" dirty="0"/>
              <a:t>,</a:t>
            </a:r>
            <a:r>
              <a:rPr lang="ko-KR" altLang="en-US" b="1" dirty="0" smtClean="0"/>
              <a:t>비영리 </a:t>
            </a:r>
            <a:r>
              <a:rPr lang="ko-KR" altLang="en-US" b="1" dirty="0" smtClean="0">
                <a:solidFill>
                  <a:srgbClr val="FF0000"/>
                </a:solidFill>
              </a:rPr>
              <a:t>구분 없이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/ </a:t>
            </a:r>
            <a:r>
              <a:rPr lang="ko-KR" altLang="en-US" b="1" dirty="0" smtClean="0"/>
              <a:t>사업상 </a:t>
            </a:r>
            <a:r>
              <a:rPr lang="ko-KR" altLang="en-US" b="1" dirty="0" smtClean="0">
                <a:solidFill>
                  <a:srgbClr val="FF0000"/>
                </a:solidFill>
              </a:rPr>
              <a:t>독립성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/ </a:t>
            </a:r>
            <a:r>
              <a:rPr lang="ko-KR" altLang="en-US" b="1" dirty="0" smtClean="0">
                <a:solidFill>
                  <a:srgbClr val="FF0000"/>
                </a:solidFill>
              </a:rPr>
              <a:t>재화</a:t>
            </a:r>
            <a:r>
              <a:rPr lang="en-US" altLang="ko-KR" b="1" dirty="0" smtClean="0">
                <a:solidFill>
                  <a:srgbClr val="FF0000"/>
                </a:solidFill>
              </a:rPr>
              <a:t>or</a:t>
            </a:r>
            <a:r>
              <a:rPr lang="ko-KR" altLang="en-US" b="1" dirty="0" smtClean="0">
                <a:solidFill>
                  <a:srgbClr val="FF0000"/>
                </a:solidFill>
              </a:rPr>
              <a:t>용역 공급 </a:t>
            </a:r>
            <a:r>
              <a:rPr lang="ko-KR" altLang="en-US" b="1" dirty="0" smtClean="0"/>
              <a:t>하는 자</a:t>
            </a:r>
            <a:endParaRPr lang="en-US" altLang="ko-KR" b="1" dirty="0" smtClean="0"/>
          </a:p>
        </p:txBody>
      </p:sp>
      <p:sp>
        <p:nvSpPr>
          <p:cNvPr id="39" name="직사각형 38"/>
          <p:cNvSpPr/>
          <p:nvPr/>
        </p:nvSpPr>
        <p:spPr>
          <a:xfrm>
            <a:off x="107504" y="3141161"/>
            <a:ext cx="1815422" cy="86906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과세기간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907704" y="3081734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/>
              <a:t>원칙 </a:t>
            </a:r>
            <a:r>
              <a:rPr lang="en-US" altLang="ko-KR" b="1" dirty="0" smtClean="0"/>
              <a:t>: 1</a:t>
            </a:r>
            <a:r>
              <a:rPr lang="ko-KR" altLang="en-US" b="1" dirty="0" smtClean="0"/>
              <a:t>기</a:t>
            </a:r>
            <a:r>
              <a:rPr lang="en-US" altLang="ko-KR" b="1" dirty="0" smtClean="0"/>
              <a:t>(1~6</a:t>
            </a:r>
            <a:r>
              <a:rPr lang="ko-KR" altLang="en-US" b="1" dirty="0" smtClean="0"/>
              <a:t>월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</a:t>
            </a:r>
            <a:r>
              <a:rPr lang="en-US" altLang="ko-KR" b="1" dirty="0" smtClean="0"/>
              <a:t>, 2</a:t>
            </a:r>
            <a:r>
              <a:rPr lang="ko-KR" altLang="en-US" b="1" dirty="0" smtClean="0"/>
              <a:t>기</a:t>
            </a:r>
            <a:r>
              <a:rPr lang="en-US" altLang="ko-KR" b="1" dirty="0" smtClean="0"/>
              <a:t>(7~12</a:t>
            </a:r>
            <a:r>
              <a:rPr lang="ko-KR" altLang="en-US" b="1" dirty="0" smtClean="0"/>
              <a:t>월</a:t>
            </a:r>
            <a:r>
              <a:rPr lang="en-US" altLang="ko-KR" b="1" dirty="0" smtClean="0"/>
              <a:t>)</a:t>
            </a:r>
            <a:r>
              <a:rPr lang="ko-KR" altLang="en-US" b="1" dirty="0" smtClean="0"/>
              <a:t>  예외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간이는 </a:t>
            </a:r>
            <a:r>
              <a:rPr lang="en-US" altLang="ko-KR" b="1" dirty="0" smtClean="0"/>
              <a:t>1</a:t>
            </a:r>
            <a:r>
              <a:rPr lang="ko-KR" altLang="en-US" b="1" dirty="0" smtClean="0"/>
              <a:t>기</a:t>
            </a:r>
            <a:r>
              <a:rPr lang="en-US" altLang="ko-KR" b="1" dirty="0" smtClean="0"/>
              <a:t>(1~12</a:t>
            </a:r>
            <a:r>
              <a:rPr lang="ko-KR" altLang="en-US" b="1" dirty="0" smtClean="0"/>
              <a:t>월</a:t>
            </a:r>
            <a:r>
              <a:rPr lang="en-US" altLang="ko-KR" b="1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/>
              <a:t>신고기한 </a:t>
            </a:r>
            <a:r>
              <a:rPr lang="en-US" altLang="ko-KR" b="1" dirty="0" smtClean="0"/>
              <a:t>: </a:t>
            </a:r>
            <a:r>
              <a:rPr lang="ko-KR" altLang="en-US" b="1" dirty="0" smtClean="0"/>
              <a:t>과세기간 종료일부터 </a:t>
            </a:r>
            <a:r>
              <a:rPr lang="en-US" altLang="ko-KR" b="1" dirty="0" smtClean="0"/>
              <a:t>25</a:t>
            </a:r>
            <a:r>
              <a:rPr lang="ko-KR" altLang="en-US" b="1" dirty="0" smtClean="0"/>
              <a:t>일 이내</a:t>
            </a:r>
            <a:endParaRPr lang="ko-KR" altLang="en-US" b="1" dirty="0"/>
          </a:p>
        </p:txBody>
      </p:sp>
      <p:sp>
        <p:nvSpPr>
          <p:cNvPr id="57" name="직사각형 56"/>
          <p:cNvSpPr/>
          <p:nvPr/>
        </p:nvSpPr>
        <p:spPr>
          <a:xfrm>
            <a:off x="107504" y="4295979"/>
            <a:ext cx="1815422" cy="93341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납세지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979712" y="4287402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/>
              <a:t>원칙 </a:t>
            </a:r>
            <a:r>
              <a:rPr lang="en-US" altLang="ko-KR" b="1" dirty="0" smtClean="0"/>
              <a:t>: </a:t>
            </a:r>
            <a:r>
              <a:rPr lang="ko-KR" altLang="en-US" b="1" dirty="0" smtClean="0">
                <a:solidFill>
                  <a:srgbClr val="FF0000"/>
                </a:solidFill>
              </a:rPr>
              <a:t>사업장</a:t>
            </a:r>
            <a:r>
              <a:rPr lang="ko-KR" altLang="en-US" b="1" dirty="0" smtClean="0"/>
              <a:t>마다 신고 납부 해야 한다</a:t>
            </a:r>
            <a:r>
              <a:rPr lang="en-US" altLang="ko-KR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/>
              <a:t>예외 </a:t>
            </a:r>
            <a:r>
              <a:rPr lang="en-US" altLang="ko-KR" b="1" dirty="0" smtClean="0"/>
              <a:t>: </a:t>
            </a:r>
            <a:r>
              <a:rPr lang="ko-KR" altLang="en-US" b="1" dirty="0" smtClean="0">
                <a:solidFill>
                  <a:srgbClr val="FF0000"/>
                </a:solidFill>
              </a:rPr>
              <a:t>총괄납부사업자 </a:t>
            </a:r>
            <a:r>
              <a:rPr lang="en-US" altLang="ko-KR" b="1" dirty="0" smtClean="0">
                <a:solidFill>
                  <a:srgbClr val="FF0000"/>
                </a:solidFill>
              </a:rPr>
              <a:t>, </a:t>
            </a:r>
            <a:r>
              <a:rPr lang="ko-KR" altLang="en-US" b="1" dirty="0" smtClean="0">
                <a:solidFill>
                  <a:srgbClr val="FF0000"/>
                </a:solidFill>
              </a:rPr>
              <a:t>사업자단위 과세사업자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124130" y="5589433"/>
            <a:ext cx="1815422" cy="93591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과세대</a:t>
            </a:r>
            <a:r>
              <a:rPr lang="ko-KR" altLang="en-US" sz="2400" b="1" dirty="0">
                <a:solidFill>
                  <a:schemeClr val="tx1"/>
                </a:solidFill>
              </a:rPr>
              <a:t>상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963638" y="5582348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/>
              <a:t>재화 </a:t>
            </a:r>
            <a:r>
              <a:rPr lang="en-US" altLang="ko-KR" b="1" dirty="0" smtClean="0"/>
              <a:t>&amp; </a:t>
            </a:r>
            <a:r>
              <a:rPr lang="ko-KR" altLang="en-US" b="1" dirty="0" smtClean="0"/>
              <a:t>용역 </a:t>
            </a:r>
            <a:r>
              <a:rPr lang="ko-KR" altLang="en-US" b="1" dirty="0" smtClean="0">
                <a:solidFill>
                  <a:srgbClr val="FF0000"/>
                </a:solidFill>
              </a:rPr>
              <a:t>공급</a:t>
            </a:r>
            <a:endParaRPr lang="en-US" altLang="ko-KR" b="1" dirty="0"/>
          </a:p>
          <a:p>
            <a:pPr>
              <a:lnSpc>
                <a:spcPct val="150000"/>
              </a:lnSpc>
            </a:pPr>
            <a:r>
              <a:rPr lang="ko-KR" altLang="en-US" b="1" dirty="0" smtClean="0"/>
              <a:t>재화           </a:t>
            </a:r>
            <a:r>
              <a:rPr lang="ko-KR" altLang="en-US" b="1" dirty="0" smtClean="0">
                <a:solidFill>
                  <a:srgbClr val="FF0000"/>
                </a:solidFill>
              </a:rPr>
              <a:t>수입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54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conten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7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>
          <a:xfrm>
            <a:off x="6342063" y="5994400"/>
            <a:ext cx="2133600" cy="365125"/>
          </a:xfrm>
        </p:spPr>
        <p:txBody>
          <a:bodyPr/>
          <a:lstStyle/>
          <a:p>
            <a:pPr>
              <a:defRPr/>
            </a:pPr>
            <a:fld id="{62AE216B-41ED-42F6-A551-379145441B7E}" type="slidenum">
              <a:rPr lang="ko-KR" altLang="en-US"/>
              <a:pPr>
                <a:defRPr/>
              </a:pPr>
              <a:t>20</a:t>
            </a:fld>
            <a:endParaRPr lang="ko-KR" altLang="en-US" dirty="0"/>
          </a:p>
        </p:txBody>
      </p:sp>
      <p:sp>
        <p:nvSpPr>
          <p:cNvPr id="27" name="제목 26"/>
          <p:cNvSpPr>
            <a:spLocks noGrp="1"/>
          </p:cNvSpPr>
          <p:nvPr>
            <p:ph type="title"/>
          </p:nvPr>
        </p:nvSpPr>
        <p:spPr>
          <a:xfrm>
            <a:off x="259311" y="620688"/>
            <a:ext cx="8602860" cy="11430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lnSpc>
                <a:spcPct val="150000"/>
              </a:lnSpc>
            </a:pPr>
            <a: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ko-KR" alt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서울지방세무사회</a:t>
            </a:r>
            <a: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ko-KR" alt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부가세</a:t>
            </a:r>
            <a:r>
              <a:rPr lang="ko-KR" alt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교육</a:t>
            </a:r>
            <a:r>
              <a:rPr lang="en-US" altLang="ko-K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endParaRPr lang="ko-KR" alt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1" name="제목 26"/>
          <p:cNvSpPr txBox="1">
            <a:spLocks/>
          </p:cNvSpPr>
          <p:nvPr/>
        </p:nvSpPr>
        <p:spPr>
          <a:xfrm>
            <a:off x="259311" y="5570947"/>
            <a:ext cx="86028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altLang="ko-K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ko-KR" alt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세무사 김재우</a:t>
            </a:r>
            <a:r>
              <a:rPr lang="en-US" altLang="ko-K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altLang="ko-K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ko-KR" alt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71599" y="2492896"/>
            <a:ext cx="7740567" cy="2952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6600" b="1" dirty="0" smtClean="0">
                <a:solidFill>
                  <a:schemeClr val="tx1"/>
                </a:solidFill>
                <a:hlinkClick r:id="rId3"/>
              </a:rPr>
              <a:t>www.btax119.com</a:t>
            </a:r>
            <a:endParaRPr lang="en-US" altLang="ko-KR" sz="66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5400" b="1" dirty="0" smtClean="0"/>
              <a:t>사진클릭</a:t>
            </a:r>
            <a:r>
              <a:rPr lang="en-US" altLang="ko-KR" sz="5400" b="1" dirty="0" smtClean="0"/>
              <a:t>-</a:t>
            </a:r>
            <a:r>
              <a:rPr lang="ko-KR" altLang="en-US" sz="5400" b="1" dirty="0" smtClean="0"/>
              <a:t>자료 다운</a:t>
            </a:r>
            <a:endParaRPr lang="ko-KR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401275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3228" y="317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9-4.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불공제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겸업사업자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매입세액 </a:t>
            </a: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안분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endParaRPr lang="en-US" altLang="ko-KR" sz="8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1" name="오른쪽 화살표 10"/>
          <p:cNvSpPr/>
          <p:nvPr/>
        </p:nvSpPr>
        <p:spPr>
          <a:xfrm>
            <a:off x="1098756" y="3328775"/>
            <a:ext cx="3312368" cy="1350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2" name="오른쪽 화살표 11"/>
          <p:cNvSpPr/>
          <p:nvPr/>
        </p:nvSpPr>
        <p:spPr>
          <a:xfrm>
            <a:off x="4585976" y="3337206"/>
            <a:ext cx="3312368" cy="1350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923928" y="29437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/>
              <a:t>3-31</a:t>
            </a:r>
            <a:r>
              <a:rPr lang="ko-KR" altLang="en-US" b="1" dirty="0" smtClean="0"/>
              <a:t>일</a:t>
            </a:r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275254" y="788651"/>
            <a:ext cx="1992490" cy="5271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>
                <a:solidFill>
                  <a:schemeClr val="tx1"/>
                </a:solidFill>
              </a:rPr>
              <a:t>꽃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&amp;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카페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411761" y="802082"/>
            <a:ext cx="4392487" cy="5271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000" b="1" dirty="0" smtClean="0">
                <a:solidFill>
                  <a:schemeClr val="tx1"/>
                </a:solidFill>
              </a:rPr>
              <a:t>실지귀속이 분명한 것은 안분계산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1619672" y="3526174"/>
            <a:ext cx="2303114" cy="627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임차료</a:t>
            </a:r>
            <a:r>
              <a:rPr lang="en-US" altLang="ko-KR" b="1" dirty="0" smtClean="0">
                <a:solidFill>
                  <a:schemeClr val="tx1"/>
                </a:solidFill>
              </a:rPr>
              <a:t> 1,000(100)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1145323" y="4607672"/>
            <a:ext cx="3853849" cy="5040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불공제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: 100 X 1/2 =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50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만원</a:t>
            </a:r>
            <a:endParaRPr lang="en-US" altLang="ko-KR" sz="2000" b="1" dirty="0" smtClean="0">
              <a:solidFill>
                <a:srgbClr val="FF0000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5004048" y="3526174"/>
            <a:ext cx="2303114" cy="627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b="1" dirty="0" smtClean="0">
                <a:solidFill>
                  <a:schemeClr val="tx1"/>
                </a:solidFill>
              </a:rPr>
              <a:t>임차료</a:t>
            </a:r>
            <a:r>
              <a:rPr lang="en-US" altLang="ko-KR" b="1" dirty="0" smtClean="0">
                <a:solidFill>
                  <a:schemeClr val="tx1"/>
                </a:solidFill>
              </a:rPr>
              <a:t> 1,000(100)</a:t>
            </a:r>
          </a:p>
        </p:txBody>
      </p:sp>
      <p:sp>
        <p:nvSpPr>
          <p:cNvPr id="6" name="아래로 구부러진 화살표 5"/>
          <p:cNvSpPr/>
          <p:nvPr/>
        </p:nvSpPr>
        <p:spPr>
          <a:xfrm>
            <a:off x="1145323" y="1880828"/>
            <a:ext cx="6753021" cy="1413448"/>
          </a:xfrm>
          <a:prstGeom prst="curvedDownArrow">
            <a:avLst>
              <a:gd name="adj1" fmla="val 3518"/>
              <a:gd name="adj2" fmla="val 10544"/>
              <a:gd name="adj3" fmla="val 91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347864" y="1700808"/>
            <a:ext cx="2537139" cy="64807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과세 </a:t>
            </a:r>
            <a:r>
              <a:rPr lang="en-US" altLang="ko-KR" sz="2000" b="1" dirty="0">
                <a:solidFill>
                  <a:schemeClr val="tx1"/>
                </a:solidFill>
              </a:rPr>
              <a:t>3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억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/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면세 </a:t>
            </a:r>
            <a:r>
              <a:rPr lang="en-US" altLang="ko-KR" sz="2000" b="1" dirty="0">
                <a:solidFill>
                  <a:schemeClr val="tx1"/>
                </a:solidFill>
              </a:rPr>
              <a:t>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억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06841" y="295944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/>
              <a:t>6-30</a:t>
            </a:r>
            <a:r>
              <a:rPr lang="ko-KR" altLang="en-US" b="1" dirty="0" smtClean="0"/>
              <a:t>일</a:t>
            </a:r>
            <a:endParaRPr lang="ko-KR" altLang="en-US" b="1" dirty="0"/>
          </a:p>
        </p:txBody>
      </p:sp>
      <p:sp>
        <p:nvSpPr>
          <p:cNvPr id="39" name="아래로 구부러진 화살표 38"/>
          <p:cNvSpPr/>
          <p:nvPr/>
        </p:nvSpPr>
        <p:spPr>
          <a:xfrm>
            <a:off x="1297724" y="2587552"/>
            <a:ext cx="3219234" cy="859124"/>
          </a:xfrm>
          <a:prstGeom prst="curvedDownArrow">
            <a:avLst>
              <a:gd name="adj1" fmla="val 3518"/>
              <a:gd name="adj2" fmla="val 10544"/>
              <a:gd name="adj3" fmla="val 91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638771" y="2552756"/>
            <a:ext cx="2537140" cy="660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과세 </a:t>
            </a:r>
            <a:r>
              <a:rPr lang="en-US" altLang="ko-KR" sz="2000" b="1" dirty="0">
                <a:solidFill>
                  <a:schemeClr val="tx1"/>
                </a:solidFill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억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/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면세 </a:t>
            </a:r>
            <a:r>
              <a:rPr lang="en-US" altLang="ko-KR" sz="2000" b="1" dirty="0">
                <a:solidFill>
                  <a:schemeClr val="tx1"/>
                </a:solidFill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억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1145323" y="5517232"/>
            <a:ext cx="6883061" cy="5040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0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불공제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: 200 X 2/5 – 50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만원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=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30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만원</a:t>
            </a:r>
            <a:endParaRPr lang="en-US" altLang="ko-KR" sz="2000" b="1" dirty="0" smtClean="0">
              <a:solidFill>
                <a:srgbClr val="FF0000"/>
              </a:solidFill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124130" y="4563126"/>
            <a:ext cx="847470" cy="5220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예정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159198" y="5511129"/>
            <a:ext cx="847470" cy="52205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확</a:t>
            </a:r>
            <a:r>
              <a:rPr lang="ko-KR" altLang="en-US" sz="2000" b="1" dirty="0">
                <a:solidFill>
                  <a:schemeClr val="tx1"/>
                </a:solidFill>
              </a:rPr>
              <a:t>정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1560" y="2959443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 smtClean="0"/>
              <a:t>1-1</a:t>
            </a:r>
            <a:r>
              <a:rPr lang="ko-KR" altLang="en-US" b="1" dirty="0" smtClean="0"/>
              <a:t>일</a:t>
            </a: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3221100" y="4696266"/>
            <a:ext cx="440523" cy="33884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3094336" y="5599837"/>
            <a:ext cx="440523" cy="33884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2843808" y="4266552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당기예정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17044" y="5194030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 smtClean="0">
                <a:solidFill>
                  <a:srgbClr val="FF0000"/>
                </a:solidFill>
              </a:rPr>
              <a:t>당기확정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cxnSp>
        <p:nvCxnSpPr>
          <p:cNvPr id="3" name="직선 화살표 연결선 2"/>
          <p:cNvCxnSpPr/>
          <p:nvPr/>
        </p:nvCxnSpPr>
        <p:spPr>
          <a:xfrm>
            <a:off x="4139952" y="4992923"/>
            <a:ext cx="0" cy="60691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029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3447935" y="4743863"/>
            <a:ext cx="586029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/>
              <a:t>10</a:t>
            </a:r>
            <a:r>
              <a:rPr lang="ko-KR" altLang="en-US" sz="2000" b="1" dirty="0" smtClean="0"/>
              <a:t>억 </a:t>
            </a:r>
            <a:r>
              <a:rPr lang="en-US" altLang="ko-KR" sz="2000" b="1" dirty="0" smtClean="0"/>
              <a:t>X ( 1- 5% X 4 ) X (40% - 100%) =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4.8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억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3228" y="317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9-5.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불공제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겸업사업자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매입세액 </a:t>
            </a:r>
            <a:r>
              <a:rPr lang="ko-KR" alt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재계산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177750"/>
              </p:ext>
            </p:extLst>
          </p:nvPr>
        </p:nvGraphicFramePr>
        <p:xfrm>
          <a:off x="5076056" y="2425389"/>
          <a:ext cx="1103784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3784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학원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면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학원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면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학원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면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학원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면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학원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면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23399"/>
              </p:ext>
            </p:extLst>
          </p:nvPr>
        </p:nvGraphicFramePr>
        <p:xfrm>
          <a:off x="1544262" y="2425389"/>
          <a:ext cx="1103784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3784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학원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면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학원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면</a:t>
                      </a:r>
                      <a:r>
                        <a:rPr lang="en-US" altLang="ko-KR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임대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임대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임대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" name="오른쪽 화살표 22"/>
          <p:cNvSpPr/>
          <p:nvPr/>
        </p:nvSpPr>
        <p:spPr>
          <a:xfrm>
            <a:off x="683568" y="2209365"/>
            <a:ext cx="6624736" cy="1350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6" name="뺄셈 기호 25"/>
          <p:cNvSpPr/>
          <p:nvPr/>
        </p:nvSpPr>
        <p:spPr>
          <a:xfrm rot="5400000">
            <a:off x="3775824" y="2142485"/>
            <a:ext cx="432048" cy="288032"/>
          </a:xfrm>
          <a:prstGeom prst="mathMinus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335766" y="4293096"/>
            <a:ext cx="33123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FF0000"/>
                </a:solidFill>
              </a:rPr>
              <a:t>불공제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: 10 X 40% =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4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억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827584" y="1396898"/>
            <a:ext cx="2880320" cy="73595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취득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: 2013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>
                <a:solidFill>
                  <a:schemeClr val="tx1"/>
                </a:solidFill>
              </a:rPr>
              <a:t>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100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억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(10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억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4283968" y="1396899"/>
            <a:ext cx="2880320" cy="7359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2015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 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재정산 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607971" y="4812097"/>
            <a:ext cx="310705" cy="46166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직사각형 36"/>
          <p:cNvSpPr/>
          <p:nvPr/>
        </p:nvSpPr>
        <p:spPr>
          <a:xfrm>
            <a:off x="4786597" y="5461504"/>
            <a:ext cx="1813393" cy="12798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2015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2013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>
                <a:solidFill>
                  <a:schemeClr val="tx1"/>
                </a:solidFill>
              </a:rPr>
              <a:t>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    2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>
                <a:solidFill>
                  <a:schemeClr val="tx1"/>
                </a:solidFill>
              </a:rPr>
              <a:t>0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128433" y="723887"/>
            <a:ext cx="1815422" cy="51993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대상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2051720" y="741139"/>
            <a:ext cx="6180450" cy="5199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겸업사업자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&amp;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고정자산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&amp; 5%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이상 변경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355902" y="4819264"/>
            <a:ext cx="1620315" cy="478598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5088991" y="3204350"/>
            <a:ext cx="1067186" cy="1088746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직선 화살표 연결선 24"/>
          <p:cNvCxnSpPr/>
          <p:nvPr/>
        </p:nvCxnSpPr>
        <p:spPr>
          <a:xfrm>
            <a:off x="6156176" y="3547138"/>
            <a:ext cx="44381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550720" y="3235042"/>
            <a:ext cx="1693688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FF0000"/>
                </a:solidFill>
              </a:rPr>
              <a:t> 추가불공제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cxnSp>
        <p:nvCxnSpPr>
          <p:cNvPr id="31" name="직선 연결선 30"/>
          <p:cNvCxnSpPr/>
          <p:nvPr/>
        </p:nvCxnSpPr>
        <p:spPr>
          <a:xfrm>
            <a:off x="4662010" y="6343824"/>
            <a:ext cx="21242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직선 화살표 연결선 32"/>
          <p:cNvCxnSpPr>
            <a:stCxn id="30" idx="2"/>
          </p:cNvCxnSpPr>
          <p:nvPr/>
        </p:nvCxnSpPr>
        <p:spPr>
          <a:xfrm>
            <a:off x="7397564" y="3729536"/>
            <a:ext cx="918852" cy="8515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27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10.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의제매입세액공제</a:t>
            </a:r>
            <a:endParaRPr lang="en-US" altLang="ko-KR" sz="1100" dirty="0">
              <a:solidFill>
                <a:srgbClr val="3366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67544" y="1168687"/>
            <a:ext cx="7776864" cy="13962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ko-KR" altLang="en-US" b="1" dirty="0" smtClean="0">
                <a:solidFill>
                  <a:srgbClr val="FF0000"/>
                </a:solidFill>
              </a:rPr>
              <a:t>부가세 면제 받은 </a:t>
            </a:r>
            <a:r>
              <a:rPr lang="en-US" altLang="ko-KR" b="1" dirty="0" smtClean="0">
                <a:solidFill>
                  <a:srgbClr val="FF0000"/>
                </a:solidFill>
              </a:rPr>
              <a:t>[</a:t>
            </a:r>
            <a:r>
              <a:rPr lang="ko-KR" altLang="en-US" b="1" dirty="0" smtClean="0">
                <a:solidFill>
                  <a:srgbClr val="FF0000"/>
                </a:solidFill>
              </a:rPr>
              <a:t>농</a:t>
            </a:r>
            <a:r>
              <a:rPr lang="en-US" altLang="ko-KR" b="1" dirty="0" smtClean="0">
                <a:solidFill>
                  <a:srgbClr val="FF0000"/>
                </a:solidFill>
              </a:rPr>
              <a:t>,</a:t>
            </a:r>
            <a:r>
              <a:rPr lang="ko-KR" altLang="en-US" b="1" dirty="0" smtClean="0">
                <a:solidFill>
                  <a:srgbClr val="FF0000"/>
                </a:solidFill>
              </a:rPr>
              <a:t>축</a:t>
            </a:r>
            <a:r>
              <a:rPr lang="en-US" altLang="ko-KR" b="1" dirty="0" smtClean="0">
                <a:solidFill>
                  <a:srgbClr val="FF0000"/>
                </a:solidFill>
              </a:rPr>
              <a:t>,</a:t>
            </a:r>
            <a:r>
              <a:rPr lang="ko-KR" altLang="en-US" b="1" dirty="0" smtClean="0">
                <a:solidFill>
                  <a:srgbClr val="FF0000"/>
                </a:solidFill>
              </a:rPr>
              <a:t>수</a:t>
            </a:r>
            <a:r>
              <a:rPr lang="en-US" altLang="ko-KR" b="1" dirty="0" smtClean="0">
                <a:solidFill>
                  <a:srgbClr val="FF0000"/>
                </a:solidFill>
              </a:rPr>
              <a:t>,</a:t>
            </a:r>
            <a:r>
              <a:rPr lang="ko-KR" altLang="en-US" b="1" dirty="0" smtClean="0">
                <a:solidFill>
                  <a:srgbClr val="FF0000"/>
                </a:solidFill>
              </a:rPr>
              <a:t>임</a:t>
            </a:r>
            <a:r>
              <a:rPr lang="en-US" altLang="ko-KR" b="1" dirty="0" smtClean="0">
                <a:solidFill>
                  <a:srgbClr val="FF0000"/>
                </a:solidFill>
              </a:rPr>
              <a:t>]</a:t>
            </a:r>
            <a:r>
              <a:rPr lang="ko-KR" altLang="en-US" b="1" dirty="0" smtClean="0">
                <a:solidFill>
                  <a:srgbClr val="FF0000"/>
                </a:solidFill>
              </a:rPr>
              <a:t>산물 </a:t>
            </a:r>
            <a:r>
              <a:rPr lang="ko-KR" altLang="en-US" b="1" dirty="0" smtClean="0">
                <a:solidFill>
                  <a:schemeClr val="tx1"/>
                </a:solidFill>
              </a:rPr>
              <a:t>을 원재료로 하여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ko-KR" altLang="en-US" b="1" dirty="0" smtClean="0">
                <a:solidFill>
                  <a:srgbClr val="FF0000"/>
                </a:solidFill>
              </a:rPr>
              <a:t>제조</a:t>
            </a:r>
            <a:r>
              <a:rPr lang="en-US" altLang="ko-KR" b="1" dirty="0" smtClean="0">
                <a:solidFill>
                  <a:srgbClr val="FF0000"/>
                </a:solidFill>
              </a:rPr>
              <a:t>,</a:t>
            </a:r>
            <a:r>
              <a:rPr lang="ko-KR" altLang="en-US" b="1" dirty="0" smtClean="0">
                <a:solidFill>
                  <a:srgbClr val="FF0000"/>
                </a:solidFill>
              </a:rPr>
              <a:t>가공 </a:t>
            </a:r>
            <a:r>
              <a:rPr lang="ko-KR" altLang="en-US" b="1" dirty="0" smtClean="0">
                <a:solidFill>
                  <a:schemeClr val="tx1"/>
                </a:solidFill>
              </a:rPr>
              <a:t>하여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 marL="285750" indent="-285750">
              <a:lnSpc>
                <a:spcPct val="150000"/>
              </a:lnSpc>
              <a:buFont typeface="Arial" charset="0"/>
              <a:buChar char="•"/>
            </a:pPr>
            <a:r>
              <a:rPr lang="ko-KR" altLang="en-US" b="1" dirty="0" smtClean="0">
                <a:solidFill>
                  <a:srgbClr val="FF0000"/>
                </a:solidFill>
              </a:rPr>
              <a:t>과세</a:t>
            </a:r>
            <a:r>
              <a:rPr lang="ko-KR" altLang="en-US" b="1" dirty="0" smtClean="0">
                <a:solidFill>
                  <a:schemeClr val="tx1"/>
                </a:solidFill>
              </a:rPr>
              <a:t>되는 재화</a:t>
            </a:r>
            <a:r>
              <a:rPr lang="en-US" altLang="ko-KR" b="1" dirty="0" smtClean="0">
                <a:solidFill>
                  <a:schemeClr val="tx1"/>
                </a:solidFill>
              </a:rPr>
              <a:t>,</a:t>
            </a:r>
            <a:r>
              <a:rPr lang="ko-KR" altLang="en-US" b="1" dirty="0" smtClean="0">
                <a:solidFill>
                  <a:schemeClr val="tx1"/>
                </a:solidFill>
              </a:rPr>
              <a:t>용</a:t>
            </a:r>
            <a:r>
              <a:rPr lang="ko-KR" altLang="en-US" b="1" dirty="0">
                <a:solidFill>
                  <a:schemeClr val="tx1"/>
                </a:solidFill>
              </a:rPr>
              <a:t>역</a:t>
            </a:r>
            <a:r>
              <a:rPr lang="ko-KR" altLang="en-US" b="1" dirty="0" smtClean="0">
                <a:solidFill>
                  <a:schemeClr val="tx1"/>
                </a:solidFill>
              </a:rPr>
              <a:t>을 제공하는 경우 일정금액을 공제한다</a:t>
            </a:r>
            <a:r>
              <a:rPr lang="en-US" altLang="ko-KR" b="1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72988" y="908720"/>
            <a:ext cx="1815422" cy="40398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조</a:t>
            </a:r>
            <a:r>
              <a:rPr lang="ko-KR" altLang="en-US" sz="2000" b="1" dirty="0">
                <a:solidFill>
                  <a:schemeClr val="tx1"/>
                </a:solidFill>
              </a:rPr>
              <a:t>건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72988" y="3284984"/>
            <a:ext cx="1815422" cy="40398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한</a:t>
            </a:r>
            <a:r>
              <a:rPr lang="ko-KR" altLang="en-US" sz="2000" b="1" dirty="0">
                <a:solidFill>
                  <a:schemeClr val="tx1"/>
                </a:solidFill>
              </a:rPr>
              <a:t>도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>
            <a:off x="2088410" y="4333762"/>
            <a:ext cx="6527576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직선 화살표 연결선 11"/>
          <p:cNvCxnSpPr/>
          <p:nvPr/>
        </p:nvCxnSpPr>
        <p:spPr>
          <a:xfrm flipH="1">
            <a:off x="4204054" y="4056400"/>
            <a:ext cx="8148" cy="186153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직선 화살표 연결선 13"/>
          <p:cNvCxnSpPr/>
          <p:nvPr/>
        </p:nvCxnSpPr>
        <p:spPr>
          <a:xfrm>
            <a:off x="6372443" y="4085943"/>
            <a:ext cx="0" cy="183199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직사각형 17"/>
          <p:cNvSpPr/>
          <p:nvPr/>
        </p:nvSpPr>
        <p:spPr>
          <a:xfrm>
            <a:off x="251520" y="4577851"/>
            <a:ext cx="1702569" cy="40398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개인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음식점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251518" y="5297931"/>
            <a:ext cx="1702569" cy="40398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개인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제조</a:t>
            </a:r>
            <a:r>
              <a:rPr lang="ko-KR" altLang="en-US" sz="2000" b="1" dirty="0">
                <a:solidFill>
                  <a:schemeClr val="tx1"/>
                </a:solidFill>
              </a:rPr>
              <a:t>업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22" name="직사각형 21"/>
          <p:cNvSpPr/>
          <p:nvPr/>
        </p:nvSpPr>
        <p:spPr>
          <a:xfrm>
            <a:off x="251520" y="6018011"/>
            <a:ext cx="1702569" cy="40398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법</a:t>
            </a:r>
            <a:r>
              <a:rPr lang="ko-KR" altLang="en-US" sz="2000" b="1" dirty="0">
                <a:solidFill>
                  <a:schemeClr val="tx1"/>
                </a:solidFill>
              </a:rPr>
              <a:t>인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3814416" y="3861048"/>
            <a:ext cx="779277" cy="40398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억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982561" y="3864210"/>
            <a:ext cx="779277" cy="40398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>
                <a:solidFill>
                  <a:schemeClr val="tx1"/>
                </a:solidFill>
              </a:rPr>
              <a:t>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억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411760" y="4577850"/>
            <a:ext cx="1402656" cy="40398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60%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4650870" y="4577851"/>
            <a:ext cx="1402656" cy="40398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55%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6841752" y="4577849"/>
            <a:ext cx="1402656" cy="40398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45%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4644008" y="5297931"/>
            <a:ext cx="1402656" cy="40398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50%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6841752" y="5297930"/>
            <a:ext cx="1402656" cy="40398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40%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2411760" y="5297931"/>
            <a:ext cx="1402656" cy="40398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60%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2411760" y="6013731"/>
            <a:ext cx="5832648" cy="40398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35%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2123728" y="3284984"/>
            <a:ext cx="6579662" cy="40398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주의 </a:t>
            </a:r>
            <a:r>
              <a:rPr lang="en-US" altLang="ko-KR" b="1" dirty="0" smtClean="0">
                <a:solidFill>
                  <a:srgbClr val="FF0000"/>
                </a:solidFill>
              </a:rPr>
              <a:t>: </a:t>
            </a:r>
            <a:r>
              <a:rPr lang="ko-KR" altLang="en-US" b="1" dirty="0" smtClean="0">
                <a:solidFill>
                  <a:srgbClr val="FF0000"/>
                </a:solidFill>
              </a:rPr>
              <a:t>과세표준 계산시 겸업사업자의 경우 과세사업만 적용</a:t>
            </a:r>
            <a:endParaRPr lang="en-US" altLang="ko-KR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60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11.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재고매입세액공제 </a:t>
            </a: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간이 </a:t>
            </a: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-&gt;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일반 </a:t>
            </a: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전환 시</a:t>
            </a:r>
            <a:endParaRPr lang="en-US" altLang="ko-KR" sz="1100" dirty="0">
              <a:solidFill>
                <a:srgbClr val="3366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12" name="직선 화살표 연결선 11"/>
          <p:cNvCxnSpPr/>
          <p:nvPr/>
        </p:nvCxnSpPr>
        <p:spPr>
          <a:xfrm>
            <a:off x="1007415" y="2521774"/>
            <a:ext cx="0" cy="38884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755576" y="3645024"/>
            <a:ext cx="50405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755576" y="4509120"/>
            <a:ext cx="50405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23528" y="2875002"/>
            <a:ext cx="7200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smtClean="0">
                <a:solidFill>
                  <a:srgbClr val="FF0000"/>
                </a:solidFill>
              </a:rPr>
              <a:t>6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월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528" y="3861048"/>
            <a:ext cx="720080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FF0000"/>
                </a:solidFill>
              </a:rPr>
              <a:t>7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월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403648" y="2564904"/>
            <a:ext cx="7416824" cy="100811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30</a:t>
            </a:r>
            <a:r>
              <a:rPr lang="ko-KR" altLang="en-US" b="1" dirty="0" smtClean="0">
                <a:solidFill>
                  <a:schemeClr val="tx1"/>
                </a:solidFill>
              </a:rPr>
              <a:t>일까지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일반과세자 전환 통보서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              </a:t>
            </a:r>
            <a:r>
              <a:rPr lang="ko-KR" altLang="en-US" b="1" dirty="0" smtClean="0">
                <a:solidFill>
                  <a:schemeClr val="tx1"/>
                </a:solidFill>
              </a:rPr>
              <a:t>재고매입세액 대상 판단 </a:t>
            </a:r>
            <a:r>
              <a:rPr lang="en-US" altLang="ko-KR" b="1" dirty="0" smtClean="0">
                <a:solidFill>
                  <a:schemeClr val="tx1"/>
                </a:solidFill>
              </a:rPr>
              <a:t>( </a:t>
            </a:r>
            <a:r>
              <a:rPr lang="ko-KR" altLang="en-US" b="1" dirty="0" smtClean="0">
                <a:solidFill>
                  <a:schemeClr val="tx1"/>
                </a:solidFill>
              </a:rPr>
              <a:t>상품 </a:t>
            </a:r>
            <a:r>
              <a:rPr lang="en-US" altLang="ko-KR" b="1" dirty="0" smtClean="0">
                <a:solidFill>
                  <a:schemeClr val="tx1"/>
                </a:solidFill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</a:rPr>
              <a:t>고정자산 </a:t>
            </a:r>
            <a:r>
              <a:rPr lang="en-US" altLang="ko-KR" b="1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1403648" y="3861048"/>
            <a:ext cx="7416824" cy="5040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chemeClr val="tx1"/>
                </a:solidFill>
              </a:rPr>
              <a:t>25</a:t>
            </a:r>
            <a:r>
              <a:rPr lang="ko-KR" altLang="en-US" b="1" dirty="0" smtClean="0">
                <a:solidFill>
                  <a:schemeClr val="tx1"/>
                </a:solidFill>
              </a:rPr>
              <a:t>일까지 </a:t>
            </a:r>
            <a:r>
              <a:rPr lang="en-US" altLang="ko-KR" b="1" dirty="0" smtClean="0">
                <a:solidFill>
                  <a:schemeClr val="tx1"/>
                </a:solidFill>
              </a:rPr>
              <a:t>: [</a:t>
            </a:r>
            <a:r>
              <a:rPr lang="ko-KR" altLang="en-US" b="1" dirty="0" smtClean="0">
                <a:solidFill>
                  <a:schemeClr val="tx1"/>
                </a:solidFill>
              </a:rPr>
              <a:t>간이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  <a:r>
              <a:rPr lang="ko-KR" altLang="en-US" b="1" dirty="0" smtClean="0">
                <a:solidFill>
                  <a:schemeClr val="tx1"/>
                </a:solidFill>
              </a:rPr>
              <a:t>부가세 </a:t>
            </a:r>
            <a:r>
              <a:rPr lang="en-US" altLang="ko-KR" b="1" dirty="0" smtClean="0">
                <a:solidFill>
                  <a:schemeClr val="tx1"/>
                </a:solidFill>
              </a:rPr>
              <a:t>+ [</a:t>
            </a:r>
            <a:r>
              <a:rPr lang="ko-KR" altLang="en-US" b="1" dirty="0" smtClean="0">
                <a:solidFill>
                  <a:srgbClr val="FF0000"/>
                </a:solidFill>
              </a:rPr>
              <a:t>일반과세전환시 재고품 등 신고서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  <a:r>
              <a:rPr lang="ko-KR" altLang="en-US" b="1" dirty="0" smtClean="0">
                <a:solidFill>
                  <a:schemeClr val="tx1"/>
                </a:solidFill>
              </a:rPr>
              <a:t> 제출</a:t>
            </a:r>
            <a:endParaRPr lang="en-US" altLang="ko-KR" b="1" dirty="0" smtClean="0">
              <a:solidFill>
                <a:schemeClr val="tx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403648" y="4704150"/>
            <a:ext cx="7416824" cy="5040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chemeClr val="tx1"/>
                </a:solidFill>
              </a:rPr>
              <a:t>25</a:t>
            </a:r>
            <a:r>
              <a:rPr lang="ko-KR" altLang="en-US" b="1" dirty="0" smtClean="0">
                <a:solidFill>
                  <a:schemeClr val="tx1"/>
                </a:solidFill>
              </a:rPr>
              <a:t>일까지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관할세무서장 승인 </a:t>
            </a:r>
            <a:r>
              <a:rPr lang="en-US" altLang="ko-KR" b="1" dirty="0" smtClean="0">
                <a:solidFill>
                  <a:schemeClr val="tx1"/>
                </a:solidFill>
              </a:rPr>
              <a:t>( 1</a:t>
            </a:r>
            <a:r>
              <a:rPr lang="ko-KR" altLang="en-US" b="1" dirty="0" smtClean="0">
                <a:solidFill>
                  <a:schemeClr val="tx1"/>
                </a:solidFill>
              </a:rPr>
              <a:t>개월 내 승인 없으면 승인으로 본다</a:t>
            </a:r>
            <a:r>
              <a:rPr lang="en-US" altLang="ko-KR" b="1" dirty="0" smtClean="0">
                <a:solidFill>
                  <a:schemeClr val="tx1"/>
                </a:solidFill>
              </a:rPr>
              <a:t>.)</a:t>
            </a:r>
          </a:p>
        </p:txBody>
      </p:sp>
      <p:cxnSp>
        <p:nvCxnSpPr>
          <p:cNvPr id="24" name="직선 연결선 23"/>
          <p:cNvCxnSpPr/>
          <p:nvPr/>
        </p:nvCxnSpPr>
        <p:spPr>
          <a:xfrm>
            <a:off x="751014" y="5445224"/>
            <a:ext cx="50405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23528" y="4653136"/>
            <a:ext cx="720080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FF0000"/>
                </a:solidFill>
              </a:rPr>
              <a:t>8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월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23528" y="5589240"/>
            <a:ext cx="720080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rgbClr val="FF0000"/>
                </a:solidFill>
              </a:rPr>
              <a:t>1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월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428436" y="5661248"/>
            <a:ext cx="7416824" cy="50405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chemeClr val="tx1"/>
                </a:solidFill>
              </a:rPr>
              <a:t>25</a:t>
            </a:r>
            <a:r>
              <a:rPr lang="ko-KR" altLang="en-US" b="1" dirty="0" smtClean="0">
                <a:solidFill>
                  <a:schemeClr val="tx1"/>
                </a:solidFill>
              </a:rPr>
              <a:t>일까지 </a:t>
            </a:r>
            <a:r>
              <a:rPr lang="en-US" altLang="ko-KR" b="1" dirty="0" smtClean="0">
                <a:solidFill>
                  <a:schemeClr val="tx1"/>
                </a:solidFill>
              </a:rPr>
              <a:t>: [</a:t>
            </a:r>
            <a:r>
              <a:rPr lang="ko-KR" altLang="en-US" b="1" dirty="0" smtClean="0">
                <a:solidFill>
                  <a:schemeClr val="tx1"/>
                </a:solidFill>
              </a:rPr>
              <a:t>일반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  <a:r>
              <a:rPr lang="ko-KR" altLang="en-US" b="1" dirty="0" smtClean="0">
                <a:solidFill>
                  <a:schemeClr val="tx1"/>
                </a:solidFill>
              </a:rPr>
              <a:t>부가세 </a:t>
            </a:r>
            <a:r>
              <a:rPr lang="en-US" altLang="ko-KR" b="1" dirty="0" smtClean="0">
                <a:solidFill>
                  <a:schemeClr val="tx1"/>
                </a:solidFill>
              </a:rPr>
              <a:t>+ [</a:t>
            </a:r>
            <a:r>
              <a:rPr lang="ko-KR" altLang="en-US" b="1" dirty="0" smtClean="0">
                <a:solidFill>
                  <a:srgbClr val="FF0000"/>
                </a:solidFill>
              </a:rPr>
              <a:t>재고매입세액공제</a:t>
            </a:r>
            <a:r>
              <a:rPr lang="en-US" altLang="ko-KR" b="1" dirty="0" smtClean="0">
                <a:solidFill>
                  <a:schemeClr val="tx1"/>
                </a:solidFill>
              </a:rPr>
              <a:t>] </a:t>
            </a:r>
            <a:r>
              <a:rPr lang="ko-KR" altLang="en-US" b="1" dirty="0" smtClean="0">
                <a:solidFill>
                  <a:schemeClr val="tx1"/>
                </a:solidFill>
              </a:rPr>
              <a:t>반영</a:t>
            </a:r>
            <a:endParaRPr lang="en-US" altLang="ko-KR" b="1" dirty="0" smtClean="0">
              <a:solidFill>
                <a:schemeClr val="tx1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91656" y="836712"/>
            <a:ext cx="8528816" cy="13681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* 7</a:t>
            </a:r>
            <a:r>
              <a:rPr lang="ko-KR" altLang="en-US" b="1" dirty="0" smtClean="0">
                <a:solidFill>
                  <a:schemeClr val="tx1"/>
                </a:solidFill>
              </a:rPr>
              <a:t>월 부가세 확정신고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간이 </a:t>
            </a:r>
            <a:r>
              <a:rPr lang="en-US" altLang="ko-KR" b="1" dirty="0" smtClean="0">
                <a:solidFill>
                  <a:schemeClr val="tx1"/>
                </a:solidFill>
              </a:rPr>
              <a:t>-&gt; </a:t>
            </a:r>
            <a:r>
              <a:rPr lang="ko-KR" altLang="en-US" b="1" dirty="0" smtClean="0">
                <a:solidFill>
                  <a:srgbClr val="FF0000"/>
                </a:solidFill>
              </a:rPr>
              <a:t>일반</a:t>
            </a:r>
            <a:r>
              <a:rPr lang="ko-KR" altLang="en-US" b="1" dirty="0" smtClean="0">
                <a:solidFill>
                  <a:schemeClr val="tx1"/>
                </a:solidFill>
              </a:rPr>
              <a:t> 전환되는 시기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* </a:t>
            </a:r>
            <a:r>
              <a:rPr lang="ko-KR" altLang="en-US" b="1" dirty="0" smtClean="0">
                <a:solidFill>
                  <a:schemeClr val="tx1"/>
                </a:solidFill>
              </a:rPr>
              <a:t>재고매입세액공제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반영여부 반드시 검토해야 함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chemeClr val="tx1"/>
                </a:solidFill>
              </a:rPr>
              <a:t>* </a:t>
            </a:r>
            <a:r>
              <a:rPr lang="ko-KR" altLang="en-US" b="1" dirty="0" smtClean="0">
                <a:solidFill>
                  <a:schemeClr val="tx1"/>
                </a:solidFill>
              </a:rPr>
              <a:t>적격증빙 수령 </a:t>
            </a:r>
            <a:r>
              <a:rPr lang="en-US" altLang="ko-KR" b="1" dirty="0" smtClean="0">
                <a:solidFill>
                  <a:schemeClr val="tx1"/>
                </a:solidFill>
              </a:rPr>
              <a:t>&amp; [</a:t>
            </a:r>
            <a:r>
              <a:rPr lang="ko-KR" altLang="en-US" b="1" dirty="0" smtClean="0">
                <a:solidFill>
                  <a:schemeClr val="tx1"/>
                </a:solidFill>
              </a:rPr>
              <a:t>고정자산 </a:t>
            </a:r>
            <a:r>
              <a:rPr lang="en-US" altLang="ko-KR" b="1" dirty="0" smtClean="0">
                <a:solidFill>
                  <a:schemeClr val="tx1"/>
                </a:solidFill>
              </a:rPr>
              <a:t>&amp; </a:t>
            </a:r>
            <a:r>
              <a:rPr lang="ko-KR" altLang="en-US" b="1" dirty="0" smtClean="0">
                <a:solidFill>
                  <a:schemeClr val="tx1"/>
                </a:solidFill>
              </a:rPr>
              <a:t>기말 재고자산</a:t>
            </a:r>
            <a:r>
              <a:rPr lang="en-US" altLang="ko-KR" b="1" dirty="0" smtClean="0">
                <a:solidFill>
                  <a:schemeClr val="tx1"/>
                </a:solidFill>
              </a:rPr>
              <a:t>] </a:t>
            </a:r>
            <a:r>
              <a:rPr lang="ko-KR" altLang="en-US" b="1" dirty="0" smtClean="0">
                <a:solidFill>
                  <a:schemeClr val="tx1"/>
                </a:solidFill>
              </a:rPr>
              <a:t>있는가</a:t>
            </a:r>
            <a:r>
              <a:rPr lang="en-US" altLang="ko-KR" b="1" dirty="0" smtClean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2739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8" descr="conten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772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슬라이드 번호 개체 틀 32"/>
          <p:cNvSpPr>
            <a:spLocks noGrp="1"/>
          </p:cNvSpPr>
          <p:nvPr>
            <p:ph type="sldNum" sz="quarter" idx="12"/>
          </p:nvPr>
        </p:nvSpPr>
        <p:spPr>
          <a:xfrm>
            <a:off x="6342063" y="5994400"/>
            <a:ext cx="2133600" cy="365125"/>
          </a:xfrm>
        </p:spPr>
        <p:txBody>
          <a:bodyPr/>
          <a:lstStyle/>
          <a:p>
            <a:pPr>
              <a:defRPr/>
            </a:pPr>
            <a:fld id="{62AE216B-41ED-42F6-A551-379145441B7E}" type="slidenum">
              <a:rPr lang="ko-KR" altLang="en-US"/>
              <a:pPr>
                <a:defRPr/>
              </a:pPr>
              <a:t>25</a:t>
            </a:fld>
            <a:endParaRPr lang="ko-KR" altLang="en-US" dirty="0"/>
          </a:p>
        </p:txBody>
      </p:sp>
      <p:sp>
        <p:nvSpPr>
          <p:cNvPr id="27" name="제목 26"/>
          <p:cNvSpPr>
            <a:spLocks noGrp="1"/>
          </p:cNvSpPr>
          <p:nvPr>
            <p:ph type="title"/>
          </p:nvPr>
        </p:nvSpPr>
        <p:spPr>
          <a:xfrm>
            <a:off x="259311" y="620688"/>
            <a:ext cx="8602860" cy="11430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lnSpc>
                <a:spcPct val="150000"/>
              </a:lnSpc>
            </a:pPr>
            <a: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ko-KR" alt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서울지방세무사회</a:t>
            </a:r>
            <a: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r>
              <a:rPr lang="ko-KR" alt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부가세</a:t>
            </a:r>
            <a:r>
              <a:rPr lang="ko-KR" altLang="en-US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교육</a:t>
            </a:r>
            <a:r>
              <a:rPr lang="en-US" altLang="ko-K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/>
            </a:r>
            <a:br>
              <a:rPr lang="en-US" altLang="ko-KR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</a:br>
            <a:endParaRPr lang="ko-KR" alt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1" name="제목 26"/>
          <p:cNvSpPr txBox="1">
            <a:spLocks/>
          </p:cNvSpPr>
          <p:nvPr/>
        </p:nvSpPr>
        <p:spPr>
          <a:xfrm>
            <a:off x="259311" y="5570947"/>
            <a:ext cx="86028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altLang="ko-KR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ko-KR" alt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>세무사 김재우</a:t>
            </a:r>
            <a:r>
              <a:rPr lang="en-US" altLang="ko-K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altLang="ko-KR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ko-KR" altLang="en-US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71599" y="2492896"/>
            <a:ext cx="7740567" cy="2952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6600" b="1" dirty="0" smtClean="0">
                <a:solidFill>
                  <a:schemeClr val="tx1"/>
                </a:solidFill>
                <a:hlinkClick r:id="rId3"/>
              </a:rPr>
              <a:t>www.btax119.com</a:t>
            </a:r>
            <a:endParaRPr lang="en-US" altLang="ko-KR" sz="6600" b="1" dirty="0" smtClean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5400" b="1" dirty="0" smtClean="0"/>
              <a:t>사진클릭</a:t>
            </a:r>
            <a:r>
              <a:rPr lang="en-US" altLang="ko-KR" sz="5400" b="1" dirty="0" smtClean="0"/>
              <a:t>-</a:t>
            </a:r>
            <a:r>
              <a:rPr lang="ko-KR" altLang="en-US" sz="5400" b="1" dirty="0" smtClean="0"/>
              <a:t>자료 다운</a:t>
            </a:r>
            <a:endParaRPr lang="ko-KR" alt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5064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2-1.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간이과세자 유형전환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매출에 의한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endParaRPr lang="en-US" altLang="ko-KR" sz="12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251520" y="3429000"/>
            <a:ext cx="8648634" cy="2880320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부가세신고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*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홈택스에서 반드시 유형전환 확인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                *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납세자에게 일반과세자에 대한 설명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 smtClean="0">
                <a:solidFill>
                  <a:schemeClr val="tx1"/>
                </a:solidFill>
              </a:rPr>
              <a:t>                  *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회사등록에 유형전환일 변경해놓자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재고매입세액공제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6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월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30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일 기준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(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재고자산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유형자산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3" name="오른쪽 화살표 2"/>
          <p:cNvSpPr/>
          <p:nvPr/>
        </p:nvSpPr>
        <p:spPr>
          <a:xfrm>
            <a:off x="539552" y="1228564"/>
            <a:ext cx="3240360" cy="14401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오른쪽 화살표 25"/>
          <p:cNvSpPr/>
          <p:nvPr/>
        </p:nvSpPr>
        <p:spPr>
          <a:xfrm>
            <a:off x="4211960" y="1228322"/>
            <a:ext cx="1620180" cy="1524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위로 구부러진 화살표 4"/>
          <p:cNvSpPr/>
          <p:nvPr/>
        </p:nvSpPr>
        <p:spPr>
          <a:xfrm>
            <a:off x="3131840" y="1380964"/>
            <a:ext cx="648072" cy="2796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537370" y="1844824"/>
            <a:ext cx="2988332" cy="11521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Ex) 12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15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 사업개시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12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 매출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500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만원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0" name="오른쪽 화살표 29"/>
          <p:cNvSpPr/>
          <p:nvPr/>
        </p:nvSpPr>
        <p:spPr>
          <a:xfrm>
            <a:off x="5832140" y="1223888"/>
            <a:ext cx="1692188" cy="139824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포인트가 5개인 별 5"/>
          <p:cNvSpPr/>
          <p:nvPr/>
        </p:nvSpPr>
        <p:spPr>
          <a:xfrm>
            <a:off x="5580112" y="1124744"/>
            <a:ext cx="360040" cy="319844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4194983" y="1844824"/>
            <a:ext cx="3816424" cy="115212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7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일부터 일반과세자 전환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6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2-2.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간이과세자 유형전환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간이포기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endParaRPr lang="en-US" altLang="ko-KR" sz="12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24204" y="3356992"/>
            <a:ext cx="7576187" cy="252028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 간이포기신청서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세금계산서 발행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or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해외수출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부가세신고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간이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[ 1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~  4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30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신고</a:t>
            </a: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[ 5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</a:t>
            </a: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25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                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일반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[ 5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~  6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30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신고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[ 7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25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2000" b="1" dirty="0">
                <a:solidFill>
                  <a:schemeClr val="tx1"/>
                </a:solidFill>
              </a:rPr>
              <a:t>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               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일반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[ 7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~ 12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31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신고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[ 1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25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935595" y="1134966"/>
            <a:ext cx="2988332" cy="69712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Ex) 4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월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일에 간이포기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2" name="위쪽 화살표 1"/>
          <p:cNvSpPr/>
          <p:nvPr/>
        </p:nvSpPr>
        <p:spPr>
          <a:xfrm rot="10800000">
            <a:off x="2321750" y="1832093"/>
            <a:ext cx="216024" cy="24471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오른쪽 화살표 6"/>
          <p:cNvSpPr/>
          <p:nvPr/>
        </p:nvSpPr>
        <p:spPr>
          <a:xfrm>
            <a:off x="2481807" y="2088269"/>
            <a:ext cx="1746194" cy="14401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른쪽 화살표 14"/>
          <p:cNvSpPr/>
          <p:nvPr/>
        </p:nvSpPr>
        <p:spPr>
          <a:xfrm>
            <a:off x="4252877" y="2075538"/>
            <a:ext cx="3791548" cy="14401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위로 구부러진 화살표 7"/>
          <p:cNvSpPr/>
          <p:nvPr/>
        </p:nvSpPr>
        <p:spPr>
          <a:xfrm>
            <a:off x="724477" y="2232285"/>
            <a:ext cx="1757330" cy="518693"/>
          </a:xfrm>
          <a:prstGeom prst="curvedUp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" name="위로 구부러진 화살표 17"/>
          <p:cNvSpPr/>
          <p:nvPr/>
        </p:nvSpPr>
        <p:spPr>
          <a:xfrm>
            <a:off x="2481807" y="2262235"/>
            <a:ext cx="1746194" cy="518693"/>
          </a:xfrm>
          <a:prstGeom prst="curved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위로 구부러진 화살표 18"/>
          <p:cNvSpPr/>
          <p:nvPr/>
        </p:nvSpPr>
        <p:spPr>
          <a:xfrm>
            <a:off x="4239840" y="2232285"/>
            <a:ext cx="3860552" cy="518693"/>
          </a:xfrm>
          <a:prstGeom prst="curvedUp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" name="오른쪽 화살표 19"/>
          <p:cNvSpPr/>
          <p:nvPr/>
        </p:nvSpPr>
        <p:spPr>
          <a:xfrm>
            <a:off x="683568" y="2088027"/>
            <a:ext cx="1746194" cy="14401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4546409" y="1134965"/>
            <a:ext cx="3498016" cy="69712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000" b="1" dirty="0" smtClean="0">
                <a:solidFill>
                  <a:schemeClr val="tx1"/>
                </a:solidFill>
              </a:rPr>
              <a:t>포기신청한 날의 말일까지 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r>
              <a:rPr lang="ko-KR" altLang="en-US" sz="2000" b="1" dirty="0" smtClean="0">
                <a:solidFill>
                  <a:schemeClr val="tx1"/>
                </a:solidFill>
              </a:rPr>
              <a:t>간이과세자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3.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과세대상</a:t>
            </a:r>
            <a:endParaRPr lang="en-US" altLang="ko-KR" sz="12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23528" y="836712"/>
            <a:ext cx="5472607" cy="20162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b="1" dirty="0" smtClean="0">
                <a:solidFill>
                  <a:srgbClr val="FF0000"/>
                </a:solidFill>
              </a:rPr>
              <a:t>사업자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가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b="1" dirty="0" smtClean="0">
                <a:solidFill>
                  <a:srgbClr val="FF0000"/>
                </a:solidFill>
              </a:rPr>
              <a:t>계약상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or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법률상 원인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으로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b="1" dirty="0" smtClean="0">
                <a:solidFill>
                  <a:srgbClr val="FF0000"/>
                </a:solidFill>
              </a:rPr>
              <a:t>소유권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이전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재화의 인도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or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사용수익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b="1" dirty="0" smtClean="0">
                <a:solidFill>
                  <a:srgbClr val="FF0000"/>
                </a:solidFill>
              </a:rPr>
              <a:t>대가관계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가 있어야 함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재산가치 확정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6012159" y="838843"/>
            <a:ext cx="2848761" cy="201622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모두 충족 시 과세함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08468" y="3356992"/>
            <a:ext cx="1334375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재화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cxnSp>
        <p:nvCxnSpPr>
          <p:cNvPr id="6" name="직선 화살표 연결선 5"/>
          <p:cNvCxnSpPr/>
          <p:nvPr/>
        </p:nvCxnSpPr>
        <p:spPr>
          <a:xfrm>
            <a:off x="2339752" y="3582594"/>
            <a:ext cx="316835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직선 화살표 연결선 26"/>
          <p:cNvCxnSpPr/>
          <p:nvPr/>
        </p:nvCxnSpPr>
        <p:spPr>
          <a:xfrm>
            <a:off x="2339751" y="4163163"/>
            <a:ext cx="316835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직사각형 28"/>
          <p:cNvSpPr/>
          <p:nvPr/>
        </p:nvSpPr>
        <p:spPr>
          <a:xfrm>
            <a:off x="3131840" y="3356992"/>
            <a:ext cx="1152128" cy="4218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유상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3131840" y="4015271"/>
            <a:ext cx="1152128" cy="4218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>
                <a:solidFill>
                  <a:schemeClr val="tx1"/>
                </a:solidFill>
              </a:rPr>
              <a:t>무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상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5695374" y="3350304"/>
            <a:ext cx="1334375" cy="4813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과세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5695373" y="3959315"/>
            <a:ext cx="1334375" cy="4813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과세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827584" y="4875848"/>
            <a:ext cx="1334375" cy="10801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용역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cxnSp>
        <p:nvCxnSpPr>
          <p:cNvPr id="34" name="직선 화살표 연결선 33"/>
          <p:cNvCxnSpPr/>
          <p:nvPr/>
        </p:nvCxnSpPr>
        <p:spPr>
          <a:xfrm>
            <a:off x="2358868" y="5101450"/>
            <a:ext cx="316835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직선 화살표 연결선 34"/>
          <p:cNvCxnSpPr/>
          <p:nvPr/>
        </p:nvCxnSpPr>
        <p:spPr>
          <a:xfrm>
            <a:off x="2358867" y="5682019"/>
            <a:ext cx="316835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6" name="직사각형 35"/>
          <p:cNvSpPr/>
          <p:nvPr/>
        </p:nvSpPr>
        <p:spPr>
          <a:xfrm>
            <a:off x="3150956" y="4875848"/>
            <a:ext cx="1152128" cy="4218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유상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3150956" y="5534127"/>
            <a:ext cx="1152128" cy="42184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>
                <a:solidFill>
                  <a:schemeClr val="tx1"/>
                </a:solidFill>
              </a:rPr>
              <a:t>무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상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5714490" y="4869160"/>
            <a:ext cx="1334375" cy="4813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과세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5714489" y="5478171"/>
            <a:ext cx="1334375" cy="4813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7195" y="6122222"/>
            <a:ext cx="75292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solidFill>
                  <a:srgbClr val="FF0000"/>
                </a:solidFill>
              </a:rPr>
              <a:t>*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예외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: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특수관계자간의 부동산 임대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: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 무상공급 과세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7169742" y="3999932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간주공</a:t>
            </a:r>
            <a:r>
              <a:rPr lang="ko-KR" altLang="en-US" sz="2000" b="1" dirty="0">
                <a:solidFill>
                  <a:srgbClr val="FF0000"/>
                </a:solidFill>
              </a:rPr>
              <a:t>급</a:t>
            </a:r>
          </a:p>
        </p:txBody>
      </p:sp>
      <p:sp>
        <p:nvSpPr>
          <p:cNvPr id="10" name="포인트가 5개인 별 9"/>
          <p:cNvSpPr/>
          <p:nvPr/>
        </p:nvSpPr>
        <p:spPr>
          <a:xfrm>
            <a:off x="136599" y="549275"/>
            <a:ext cx="504056" cy="504056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9152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4-1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간주공급</a:t>
            </a:r>
            <a:endParaRPr lang="en-US" altLang="ko-KR" sz="1100" dirty="0">
              <a:solidFill>
                <a:srgbClr val="336699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539552" y="1268760"/>
            <a:ext cx="1815422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자가공급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563287" y="2518836"/>
            <a:ext cx="1815422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개인적공</a:t>
            </a:r>
            <a:r>
              <a:rPr lang="ko-KR" altLang="en-US" sz="2400" b="1" dirty="0">
                <a:solidFill>
                  <a:schemeClr val="tx1"/>
                </a:solidFill>
              </a:rPr>
              <a:t>급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39552" y="3789040"/>
            <a:ext cx="1815422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사업상증</a:t>
            </a:r>
            <a:r>
              <a:rPr lang="ko-KR" altLang="en-US" sz="2400" b="1" dirty="0">
                <a:solidFill>
                  <a:schemeClr val="tx1"/>
                </a:solidFill>
              </a:rPr>
              <a:t>여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63287" y="5157192"/>
            <a:ext cx="1815422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폐업시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잔존재</a:t>
            </a:r>
            <a:r>
              <a:rPr lang="ko-KR" altLang="en-US" sz="2400" b="1" dirty="0">
                <a:solidFill>
                  <a:schemeClr val="tx1"/>
                </a:solidFill>
              </a:rPr>
              <a:t>화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3131840" y="980839"/>
            <a:ext cx="3240360" cy="4872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000" b="1" smtClean="0">
                <a:solidFill>
                  <a:schemeClr val="tx1"/>
                </a:solidFill>
              </a:rPr>
              <a:t>면세전용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3131840" y="2276872"/>
            <a:ext cx="3240360" cy="4872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000" b="1" dirty="0" smtClean="0">
                <a:solidFill>
                  <a:schemeClr val="tx1"/>
                </a:solidFill>
              </a:rPr>
              <a:t>판매목적 타사업장 반출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3131840" y="1630898"/>
            <a:ext cx="3240360" cy="4872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000" b="1" dirty="0" smtClean="0">
                <a:solidFill>
                  <a:schemeClr val="tx1"/>
                </a:solidFill>
              </a:rPr>
              <a:t>비영업용 소형승용차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cxnSp>
        <p:nvCxnSpPr>
          <p:cNvPr id="3" name="직선 연결선 2"/>
          <p:cNvCxnSpPr>
            <a:stCxn id="25" idx="1"/>
            <a:endCxn id="21" idx="3"/>
          </p:cNvCxnSpPr>
          <p:nvPr/>
        </p:nvCxnSpPr>
        <p:spPr>
          <a:xfrm flipH="1">
            <a:off x="2354974" y="1224483"/>
            <a:ext cx="776866" cy="40431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직선 연결선 38"/>
          <p:cNvCxnSpPr>
            <a:stCxn id="38" idx="1"/>
            <a:endCxn id="21" idx="3"/>
          </p:cNvCxnSpPr>
          <p:nvPr/>
        </p:nvCxnSpPr>
        <p:spPr>
          <a:xfrm flipH="1" flipV="1">
            <a:off x="2354974" y="1628800"/>
            <a:ext cx="776866" cy="24574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직선 연결선 45"/>
          <p:cNvCxnSpPr>
            <a:stCxn id="37" idx="1"/>
          </p:cNvCxnSpPr>
          <p:nvPr/>
        </p:nvCxnSpPr>
        <p:spPr>
          <a:xfrm flipH="1" flipV="1">
            <a:off x="2350751" y="1670285"/>
            <a:ext cx="781089" cy="85023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포인트가 5개인 별 47"/>
          <p:cNvSpPr/>
          <p:nvPr/>
        </p:nvSpPr>
        <p:spPr>
          <a:xfrm>
            <a:off x="322944" y="4941168"/>
            <a:ext cx="480686" cy="432048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cxnSp>
        <p:nvCxnSpPr>
          <p:cNvPr id="49" name="직선 연결선 48"/>
          <p:cNvCxnSpPr/>
          <p:nvPr/>
        </p:nvCxnSpPr>
        <p:spPr>
          <a:xfrm flipH="1">
            <a:off x="6372200" y="1268760"/>
            <a:ext cx="108012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 flipH="1" flipV="1">
            <a:off x="7439249" y="1268760"/>
            <a:ext cx="13071" cy="216024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1" name="포인트가 5개인 별 50"/>
          <p:cNvSpPr/>
          <p:nvPr/>
        </p:nvSpPr>
        <p:spPr>
          <a:xfrm>
            <a:off x="2891497" y="692696"/>
            <a:ext cx="480686" cy="432048"/>
          </a:xfrm>
          <a:prstGeom prst="star5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2" name="직사각형 51"/>
          <p:cNvSpPr/>
          <p:nvPr/>
        </p:nvSpPr>
        <p:spPr>
          <a:xfrm>
            <a:off x="5292080" y="3429000"/>
            <a:ext cx="3600400" cy="12961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오피스텔 매입시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부가세 공제 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-&gt;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주택사용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3851920" y="4941168"/>
            <a:ext cx="3600400" cy="129614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고정자산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재고자산 확인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재무제표 반드시 확인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54" name="직선 연결선 53"/>
          <p:cNvCxnSpPr/>
          <p:nvPr/>
        </p:nvCxnSpPr>
        <p:spPr>
          <a:xfrm flipH="1">
            <a:off x="2378709" y="5517232"/>
            <a:ext cx="1473211" cy="799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76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4-2 </a:t>
            </a:r>
            <a:r>
              <a:rPr lang="ko-KR" altLang="en-US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간주공급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간주시가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51520" y="4797152"/>
            <a:ext cx="1815422" cy="11521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계산식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267744" y="4797152"/>
            <a:ext cx="6408712" cy="111612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tx1"/>
                </a:solidFill>
              </a:rPr>
              <a:t>건물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취득가액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X ( 1 - 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5%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X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과세기간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tx1"/>
                </a:solidFill>
              </a:rPr>
              <a:t>기타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: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취득가액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X ( 1 -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25%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X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과세기간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267744" y="5939988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* </a:t>
            </a:r>
            <a:r>
              <a:rPr lang="ko-KR" altLang="en-US" b="1" dirty="0" smtClean="0">
                <a:solidFill>
                  <a:srgbClr val="FF0000"/>
                </a:solidFill>
              </a:rPr>
              <a:t>건물은 </a:t>
            </a:r>
            <a:r>
              <a:rPr lang="en-US" altLang="ko-KR" b="1" dirty="0" smtClean="0">
                <a:solidFill>
                  <a:srgbClr val="FF0000"/>
                </a:solidFill>
              </a:rPr>
              <a:t>10</a:t>
            </a:r>
            <a:r>
              <a:rPr lang="ko-KR" altLang="en-US" b="1" dirty="0" smtClean="0">
                <a:solidFill>
                  <a:srgbClr val="FF0000"/>
                </a:solidFill>
              </a:rPr>
              <a:t>년간 </a:t>
            </a:r>
            <a:r>
              <a:rPr lang="en-US" altLang="ko-KR" b="1" dirty="0" smtClean="0">
                <a:solidFill>
                  <a:srgbClr val="FF0000"/>
                </a:solidFill>
              </a:rPr>
              <a:t>, </a:t>
            </a:r>
            <a:r>
              <a:rPr lang="ko-KR" altLang="en-US" b="1" dirty="0" smtClean="0">
                <a:solidFill>
                  <a:srgbClr val="FF0000"/>
                </a:solidFill>
              </a:rPr>
              <a:t>기타는 </a:t>
            </a:r>
            <a:r>
              <a:rPr lang="en-US" altLang="ko-KR" b="1" dirty="0" smtClean="0">
                <a:solidFill>
                  <a:srgbClr val="FF0000"/>
                </a:solidFill>
              </a:rPr>
              <a:t>2</a:t>
            </a:r>
            <a:r>
              <a:rPr lang="ko-KR" altLang="en-US" b="1" dirty="0" smtClean="0">
                <a:solidFill>
                  <a:srgbClr val="FF0000"/>
                </a:solidFill>
              </a:rPr>
              <a:t>년간 간주시가가 발생된다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33540" y="764704"/>
            <a:ext cx="8424936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실지 공급이 없기 때문에 임의의 공급가액을 확정하여야 함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b="1" dirty="0" smtClean="0">
                <a:solidFill>
                  <a:srgbClr val="FF0000"/>
                </a:solidFill>
              </a:rPr>
              <a:t>감가상각 자산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인가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ko-KR" altLang="en-US" sz="2000" b="1" dirty="0" smtClean="0">
                <a:solidFill>
                  <a:srgbClr val="FF0000"/>
                </a:solidFill>
              </a:rPr>
              <a:t>건물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/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기타자산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으로 구분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[ 10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/ 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21" name="직사각형 20"/>
          <p:cNvSpPr/>
          <p:nvPr/>
        </p:nvSpPr>
        <p:spPr>
          <a:xfrm>
            <a:off x="242342" y="2708920"/>
            <a:ext cx="8416134" cy="1800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유형자산을 취득시 부가세 매입세액공제를 받은 이유는 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사업관련성 여부에 있다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>
                <a:solidFill>
                  <a:schemeClr val="tx1"/>
                </a:solidFill>
              </a:rPr>
              <a:t>건물은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10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년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의 의무기간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/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기타자산은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2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년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의 의무기간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7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4-3 </a:t>
            </a:r>
            <a:r>
              <a:rPr lang="ko-KR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간주공급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폐업시잔존재화 계산사례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cxnSp>
        <p:nvCxnSpPr>
          <p:cNvPr id="18" name="직선 화살표 연결선 17"/>
          <p:cNvCxnSpPr/>
          <p:nvPr/>
        </p:nvCxnSpPr>
        <p:spPr>
          <a:xfrm>
            <a:off x="539552" y="1700808"/>
            <a:ext cx="813690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44208" y="685145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>
                <a:solidFill>
                  <a:srgbClr val="FF0000"/>
                </a:solidFill>
              </a:rPr>
              <a:t>폐업 </a:t>
            </a:r>
            <a:endParaRPr lang="en-US" altLang="ko-KR" sz="2000" b="1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2000" b="1" dirty="0" smtClean="0">
                <a:solidFill>
                  <a:srgbClr val="FF0000"/>
                </a:solidFill>
              </a:rPr>
              <a:t>[2016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년 </a:t>
            </a:r>
            <a:r>
              <a:rPr lang="en-US" altLang="ko-KR" sz="2000" b="1" dirty="0">
                <a:solidFill>
                  <a:srgbClr val="FF0000"/>
                </a:solidFill>
              </a:rPr>
              <a:t>8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월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10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일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]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7544" y="692696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건물 </a:t>
            </a:r>
            <a:r>
              <a:rPr lang="en-US" altLang="ko-KR" sz="2000" b="1" dirty="0" smtClean="0"/>
              <a:t>10</a:t>
            </a:r>
            <a:r>
              <a:rPr lang="ko-KR" altLang="en-US" sz="2000" b="1" dirty="0" smtClean="0"/>
              <a:t>억 </a:t>
            </a:r>
            <a:endParaRPr lang="en-US" altLang="ko-KR" sz="2000" b="1" dirty="0"/>
          </a:p>
          <a:p>
            <a:pPr algn="ctr">
              <a:lnSpc>
                <a:spcPct val="150000"/>
              </a:lnSpc>
            </a:pPr>
            <a:r>
              <a:rPr lang="en-US" altLang="ko-KR" sz="2000" b="1" dirty="0" smtClean="0"/>
              <a:t>[2010</a:t>
            </a:r>
            <a:r>
              <a:rPr lang="ko-KR" altLang="en-US" sz="2000" b="1" dirty="0" smtClean="0"/>
              <a:t>년 </a:t>
            </a:r>
            <a:r>
              <a:rPr lang="en-US" altLang="ko-KR" sz="2000" b="1" dirty="0" smtClean="0"/>
              <a:t>10</a:t>
            </a:r>
            <a:r>
              <a:rPr lang="ko-KR" altLang="en-US" sz="2000" b="1" dirty="0" smtClean="0"/>
              <a:t>월</a:t>
            </a:r>
            <a:r>
              <a:rPr lang="en-US" altLang="ko-KR" sz="2000" b="1" dirty="0" smtClean="0"/>
              <a:t>31</a:t>
            </a:r>
            <a:r>
              <a:rPr lang="ko-KR" altLang="en-US" sz="2000" b="1" dirty="0" smtClean="0"/>
              <a:t>일</a:t>
            </a:r>
            <a:r>
              <a:rPr lang="en-US" altLang="ko-KR" sz="2000" b="1" dirty="0" smtClean="0"/>
              <a:t>]</a:t>
            </a:r>
            <a:endParaRPr lang="ko-KR" altLang="en-US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3347864" y="692696"/>
            <a:ext cx="2448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 smtClean="0"/>
              <a:t>비품 </a:t>
            </a:r>
            <a:r>
              <a:rPr lang="en-US" altLang="ko-KR" sz="2000" b="1" dirty="0" smtClean="0"/>
              <a:t>5,000</a:t>
            </a:r>
            <a:r>
              <a:rPr lang="ko-KR" altLang="en-US" sz="2000" b="1" dirty="0" smtClean="0"/>
              <a:t>만</a:t>
            </a:r>
            <a:endParaRPr lang="en-US" altLang="ko-KR" sz="2000" b="1" dirty="0"/>
          </a:p>
          <a:p>
            <a:pPr algn="ctr">
              <a:lnSpc>
                <a:spcPct val="150000"/>
              </a:lnSpc>
            </a:pPr>
            <a:r>
              <a:rPr lang="en-US" altLang="ko-KR" sz="2000" b="1" dirty="0" smtClean="0"/>
              <a:t>[2015</a:t>
            </a:r>
            <a:r>
              <a:rPr lang="ko-KR" altLang="en-US" sz="2000" b="1" dirty="0" smtClean="0"/>
              <a:t>년 </a:t>
            </a:r>
            <a:r>
              <a:rPr lang="en-US" altLang="ko-KR" sz="2000" b="1" dirty="0" smtClean="0"/>
              <a:t>1</a:t>
            </a:r>
            <a:r>
              <a:rPr lang="ko-KR" altLang="en-US" sz="2000" b="1" dirty="0" smtClean="0"/>
              <a:t>월</a:t>
            </a:r>
            <a:r>
              <a:rPr lang="en-US" altLang="ko-KR" sz="2000" b="1" dirty="0" smtClean="0"/>
              <a:t>31</a:t>
            </a:r>
            <a:r>
              <a:rPr lang="ko-KR" altLang="en-US" sz="2000" b="1" dirty="0" smtClean="0"/>
              <a:t>일</a:t>
            </a:r>
            <a:r>
              <a:rPr lang="en-US" altLang="ko-KR" sz="2000" b="1" dirty="0" smtClean="0"/>
              <a:t>]</a:t>
            </a:r>
            <a:endParaRPr lang="ko-KR" altLang="en-US" sz="2000" b="1" dirty="0"/>
          </a:p>
        </p:txBody>
      </p:sp>
      <p:sp>
        <p:nvSpPr>
          <p:cNvPr id="26" name="직사각형 25"/>
          <p:cNvSpPr/>
          <p:nvPr/>
        </p:nvSpPr>
        <p:spPr>
          <a:xfrm>
            <a:off x="683568" y="1844824"/>
            <a:ext cx="2016224" cy="4872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2010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>
                <a:solidFill>
                  <a:schemeClr val="tx1"/>
                </a:solidFill>
              </a:rPr>
              <a:t>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3635896" y="1844824"/>
            <a:ext cx="2016224" cy="4872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2015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6660232" y="1844824"/>
            <a:ext cx="2016224" cy="4872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chemeClr val="tx1"/>
                </a:solidFill>
              </a:rPr>
              <a:t>2016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>
                <a:solidFill>
                  <a:schemeClr val="tx1"/>
                </a:solidFill>
              </a:rPr>
              <a:t>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179512" y="3284984"/>
            <a:ext cx="2016224" cy="108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altLang="ko-KR" sz="2000" b="1" dirty="0" smtClean="0">
                <a:solidFill>
                  <a:schemeClr val="tx1"/>
                </a:solidFill>
              </a:rPr>
              <a:t>2016 / 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r"/>
            <a:r>
              <a:rPr lang="en-US" altLang="ko-KR" sz="2000" b="1" u="sng" dirty="0" smtClean="0">
                <a:solidFill>
                  <a:schemeClr val="tx1"/>
                </a:solidFill>
              </a:rPr>
              <a:t>- 2010 / 2</a:t>
            </a:r>
            <a:r>
              <a:rPr lang="ko-KR" altLang="en-US" sz="2000" b="1" u="sng" dirty="0" smtClean="0">
                <a:solidFill>
                  <a:schemeClr val="tx1"/>
                </a:solidFill>
              </a:rPr>
              <a:t>기</a:t>
            </a:r>
            <a:endParaRPr lang="en-US" altLang="ko-KR" sz="2000" b="1" u="sng" dirty="0" smtClean="0">
              <a:solidFill>
                <a:schemeClr val="tx1"/>
              </a:solidFill>
            </a:endParaRPr>
          </a:p>
          <a:p>
            <a:pPr algn="r"/>
            <a:r>
              <a:rPr lang="en-US" altLang="ko-KR" sz="2000" b="1" dirty="0" smtClean="0">
                <a:solidFill>
                  <a:schemeClr val="tx1"/>
                </a:solidFill>
              </a:rPr>
              <a:t>6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/ 0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9552" y="288487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건물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10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억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51520" y="5157192"/>
            <a:ext cx="2016224" cy="10801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altLang="ko-KR" sz="2000" b="1" dirty="0" smtClean="0">
                <a:solidFill>
                  <a:schemeClr val="tx1"/>
                </a:solidFill>
              </a:rPr>
              <a:t>2016 / 2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r"/>
            <a:r>
              <a:rPr lang="en-US" altLang="ko-KR" sz="2000" b="1" u="sng" dirty="0" smtClean="0">
                <a:solidFill>
                  <a:schemeClr val="tx1"/>
                </a:solidFill>
              </a:rPr>
              <a:t>- 2015 / 1</a:t>
            </a:r>
            <a:r>
              <a:rPr lang="ko-KR" altLang="en-US" sz="2000" b="1" u="sng" dirty="0" smtClean="0">
                <a:solidFill>
                  <a:schemeClr val="tx1"/>
                </a:solidFill>
              </a:rPr>
              <a:t>기</a:t>
            </a:r>
            <a:endParaRPr lang="en-US" altLang="ko-KR" sz="2000" b="1" u="sng" dirty="0" smtClean="0">
              <a:solidFill>
                <a:schemeClr val="tx1"/>
              </a:solidFill>
            </a:endParaRPr>
          </a:p>
          <a:p>
            <a:pPr algn="r"/>
            <a:r>
              <a:rPr lang="en-US" altLang="ko-KR" sz="2000" b="1" dirty="0">
                <a:solidFill>
                  <a:schemeClr val="tx1"/>
                </a:solidFill>
              </a:rPr>
              <a:t>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년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/ 1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기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95536" y="4725144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비</a:t>
            </a:r>
            <a:r>
              <a:rPr lang="ko-KR" altLang="en-US" sz="2000" b="1" dirty="0">
                <a:solidFill>
                  <a:srgbClr val="FF0000"/>
                </a:solidFill>
              </a:rPr>
              <a:t>품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5,000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만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483768" y="3604954"/>
            <a:ext cx="69847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10</a:t>
            </a:r>
            <a:r>
              <a:rPr lang="ko-KR" altLang="en-US" sz="2000" b="1" dirty="0" smtClean="0"/>
              <a:t>억 </a:t>
            </a:r>
            <a:r>
              <a:rPr lang="en-US" altLang="ko-KR" sz="2000" b="1" dirty="0" smtClean="0"/>
              <a:t>X [ 1 – 5% X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12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기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] = 10</a:t>
            </a:r>
            <a:r>
              <a:rPr lang="ko-KR" altLang="en-US" sz="2000" b="1" dirty="0" smtClean="0"/>
              <a:t>억 </a:t>
            </a:r>
            <a:r>
              <a:rPr lang="en-US" altLang="ko-KR" sz="2000" b="1" dirty="0" smtClean="0"/>
              <a:t>X 40% = 4</a:t>
            </a:r>
            <a:r>
              <a:rPr lang="ko-KR" altLang="en-US" sz="2000" b="1" dirty="0" smtClean="0"/>
              <a:t>억</a:t>
            </a:r>
            <a:endParaRPr lang="ko-KR" altLang="en-US" sz="20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2503057" y="5405154"/>
            <a:ext cx="79015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/>
              <a:t>5,000 X [ 1 – 25% X 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3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기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] = 5,000</a:t>
            </a:r>
            <a:r>
              <a:rPr lang="ko-KR" altLang="en-US" sz="2000" b="1" dirty="0" smtClean="0"/>
              <a:t> </a:t>
            </a:r>
            <a:r>
              <a:rPr lang="en-US" altLang="ko-KR" sz="2000" b="1" dirty="0" smtClean="0"/>
              <a:t>X 25% = 1,250</a:t>
            </a:r>
            <a:r>
              <a:rPr lang="ko-KR" altLang="en-US" sz="2000" b="1" dirty="0" smtClean="0"/>
              <a:t>만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65823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0"/>
            <a:ext cx="9144000" cy="5492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en-US" altLang="ko-KR" sz="2800" b="1" dirty="0" smtClean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4-4 </a:t>
            </a:r>
            <a:r>
              <a:rPr lang="ko-KR" altLang="en-US" sz="28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간주공급 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[</a:t>
            </a:r>
            <a:r>
              <a:rPr lang="ko-KR" alt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폐업시 주의 할 점</a:t>
            </a:r>
            <a:r>
              <a:rPr lang="en-US" altLang="ko-K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]</a:t>
            </a:r>
            <a:endParaRPr lang="en-US" altLang="ko-KR" sz="1100" dirty="0">
              <a:solidFill>
                <a:srgbClr val="FF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92" y="1124744"/>
            <a:ext cx="3842251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24744"/>
            <a:ext cx="396044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4687139" y="3068960"/>
            <a:ext cx="3557270" cy="21602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611560" y="2168860"/>
            <a:ext cx="3456383" cy="216024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241214" y="692696"/>
            <a:ext cx="2160240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부가세신고서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427984" y="702770"/>
            <a:ext cx="2160240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1"/>
                </a:solidFill>
              </a:rPr>
              <a:t>과세표준명세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01079" y="3609020"/>
            <a:ext cx="2570407" cy="36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schemeClr val="tx1"/>
                </a:solidFill>
              </a:rPr>
              <a:t>폐업시 체크리스트</a:t>
            </a:r>
            <a:endParaRPr lang="en-US" altLang="ko-KR" sz="2000" b="1" dirty="0" smtClean="0">
              <a:solidFill>
                <a:schemeClr val="tx1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201079" y="4037843"/>
            <a:ext cx="8416134" cy="25202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</a:rPr>
              <a:t>대차대조표 확인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유형자산 </a:t>
            </a:r>
            <a:r>
              <a:rPr lang="en-US" altLang="ko-KR" b="1" dirty="0" smtClean="0">
                <a:solidFill>
                  <a:schemeClr val="tx1"/>
                </a:solidFill>
              </a:rPr>
              <a:t>&amp; </a:t>
            </a:r>
            <a:r>
              <a:rPr lang="ko-KR" altLang="en-US" b="1" dirty="0" smtClean="0">
                <a:solidFill>
                  <a:schemeClr val="tx1"/>
                </a:solidFill>
              </a:rPr>
              <a:t>재고자산 여부 판단 </a:t>
            </a:r>
            <a:r>
              <a:rPr lang="en-US" altLang="ko-KR" b="1" dirty="0" smtClean="0">
                <a:solidFill>
                  <a:schemeClr val="tx1"/>
                </a:solidFill>
              </a:rPr>
              <a:t>[ </a:t>
            </a:r>
            <a:r>
              <a:rPr lang="ko-KR" altLang="en-US" b="1" dirty="0" smtClean="0">
                <a:solidFill>
                  <a:schemeClr val="tx1"/>
                </a:solidFill>
              </a:rPr>
              <a:t>폐업일자 확정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</a:rPr>
              <a:t>손익계산서 확인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소득세 예측 </a:t>
            </a:r>
            <a:r>
              <a:rPr lang="en-US" altLang="ko-KR" b="1" dirty="0" smtClean="0">
                <a:solidFill>
                  <a:schemeClr val="tx1"/>
                </a:solidFill>
              </a:rPr>
              <a:t>[ </a:t>
            </a:r>
            <a:r>
              <a:rPr lang="ko-KR" altLang="en-US" b="1" dirty="0" smtClean="0">
                <a:solidFill>
                  <a:schemeClr val="tx1"/>
                </a:solidFill>
              </a:rPr>
              <a:t>폐업일 까지 결산진행 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</a:rPr>
              <a:t>부가세 신고      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폐업일 말일로부터 </a:t>
            </a:r>
            <a:r>
              <a:rPr lang="en-US" altLang="ko-KR" b="1" dirty="0" smtClean="0">
                <a:solidFill>
                  <a:schemeClr val="tx1"/>
                </a:solidFill>
              </a:rPr>
              <a:t>25</a:t>
            </a:r>
            <a:r>
              <a:rPr lang="ko-KR" altLang="en-US" b="1" dirty="0" smtClean="0">
                <a:solidFill>
                  <a:schemeClr val="tx1"/>
                </a:solidFill>
              </a:rPr>
              <a:t>일 이내 </a:t>
            </a:r>
            <a:r>
              <a:rPr lang="en-US" altLang="ko-KR" b="1" dirty="0" smtClean="0">
                <a:solidFill>
                  <a:schemeClr val="tx1"/>
                </a:solidFill>
              </a:rPr>
              <a:t>[ </a:t>
            </a:r>
            <a:r>
              <a:rPr lang="ko-KR" altLang="en-US" b="1" dirty="0" smtClean="0">
                <a:solidFill>
                  <a:schemeClr val="tx1"/>
                </a:solidFill>
              </a:rPr>
              <a:t>폐업시 잔존재화 반영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</a:rPr>
              <a:t>지급명세서 제출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폐업일 말일로부터 </a:t>
            </a:r>
            <a:r>
              <a:rPr lang="en-US" altLang="ko-KR" b="1" dirty="0" smtClean="0">
                <a:solidFill>
                  <a:schemeClr val="tx1"/>
                </a:solidFill>
              </a:rPr>
              <a:t>2</a:t>
            </a:r>
            <a:r>
              <a:rPr lang="ko-KR" altLang="en-US" b="1" dirty="0" smtClean="0">
                <a:solidFill>
                  <a:schemeClr val="tx1"/>
                </a:solidFill>
              </a:rPr>
              <a:t>개월 이내 신고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b="1" dirty="0" smtClean="0">
                <a:solidFill>
                  <a:srgbClr val="FF0000"/>
                </a:solidFill>
              </a:rPr>
              <a:t>4</a:t>
            </a:r>
            <a:r>
              <a:rPr lang="ko-KR" altLang="en-US" b="1" dirty="0" smtClean="0">
                <a:solidFill>
                  <a:srgbClr val="FF0000"/>
                </a:solidFill>
              </a:rPr>
              <a:t>대보험 상실    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상실신고 </a:t>
            </a:r>
            <a:r>
              <a:rPr lang="en-US" altLang="ko-KR" b="1" dirty="0" smtClean="0">
                <a:solidFill>
                  <a:schemeClr val="tx1"/>
                </a:solidFill>
              </a:rPr>
              <a:t>, </a:t>
            </a:r>
            <a:r>
              <a:rPr lang="ko-KR" altLang="en-US" b="1" dirty="0" smtClean="0">
                <a:solidFill>
                  <a:schemeClr val="tx1"/>
                </a:solidFill>
              </a:rPr>
              <a:t>보수총액 신고</a:t>
            </a:r>
            <a:endParaRPr lang="en-US" altLang="ko-KR" b="1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solidFill>
                  <a:srgbClr val="FF0000"/>
                </a:solidFill>
              </a:rPr>
              <a:t>소득세 신고      </a:t>
            </a:r>
            <a:r>
              <a:rPr lang="en-US" altLang="ko-KR" b="1" dirty="0" smtClean="0">
                <a:solidFill>
                  <a:schemeClr val="tx1"/>
                </a:solidFill>
              </a:rPr>
              <a:t>: [</a:t>
            </a:r>
            <a:r>
              <a:rPr lang="ko-KR" altLang="en-US" b="1" dirty="0" smtClean="0">
                <a:solidFill>
                  <a:schemeClr val="tx1"/>
                </a:solidFill>
              </a:rPr>
              <a:t>개</a:t>
            </a:r>
            <a:r>
              <a:rPr lang="ko-KR" altLang="en-US" b="1" dirty="0">
                <a:solidFill>
                  <a:schemeClr val="tx1"/>
                </a:solidFill>
              </a:rPr>
              <a:t>인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  <a:r>
              <a:rPr lang="ko-KR" altLang="en-US" b="1" dirty="0" smtClean="0">
                <a:solidFill>
                  <a:schemeClr val="tx1"/>
                </a:solidFill>
              </a:rPr>
              <a:t>다음해 </a:t>
            </a:r>
            <a:r>
              <a:rPr lang="en-US" altLang="ko-KR" b="1" dirty="0" smtClean="0">
                <a:solidFill>
                  <a:schemeClr val="tx1"/>
                </a:solidFill>
              </a:rPr>
              <a:t>5</a:t>
            </a:r>
            <a:r>
              <a:rPr lang="ko-KR" altLang="en-US" b="1" dirty="0" smtClean="0">
                <a:solidFill>
                  <a:schemeClr val="tx1"/>
                </a:solidFill>
              </a:rPr>
              <a:t>월 </a:t>
            </a:r>
            <a:r>
              <a:rPr lang="en-US" altLang="ko-KR" b="1" dirty="0" smtClean="0">
                <a:solidFill>
                  <a:schemeClr val="tx1"/>
                </a:solidFill>
              </a:rPr>
              <a:t>31</a:t>
            </a:r>
            <a:r>
              <a:rPr lang="ko-KR" altLang="en-US" b="1" dirty="0" smtClean="0">
                <a:solidFill>
                  <a:schemeClr val="tx1"/>
                </a:solidFill>
              </a:rPr>
              <a:t>일 </a:t>
            </a:r>
            <a:r>
              <a:rPr lang="en-US" altLang="ko-KR" b="1" dirty="0" smtClean="0">
                <a:solidFill>
                  <a:schemeClr val="tx1"/>
                </a:solidFill>
              </a:rPr>
              <a:t>/ [</a:t>
            </a:r>
            <a:r>
              <a:rPr lang="ko-KR" altLang="en-US" b="1" dirty="0" smtClean="0">
                <a:solidFill>
                  <a:schemeClr val="tx1"/>
                </a:solidFill>
              </a:rPr>
              <a:t>법인</a:t>
            </a:r>
            <a:r>
              <a:rPr lang="en-US" altLang="ko-KR" b="1" dirty="0" smtClean="0">
                <a:solidFill>
                  <a:schemeClr val="tx1"/>
                </a:solidFill>
              </a:rPr>
              <a:t>]</a:t>
            </a:r>
            <a:r>
              <a:rPr lang="ko-KR" altLang="en-US" b="1" dirty="0" smtClean="0">
                <a:solidFill>
                  <a:schemeClr val="tx1"/>
                </a:solidFill>
              </a:rPr>
              <a:t> </a:t>
            </a:r>
            <a:r>
              <a:rPr lang="en-US" altLang="ko-KR" b="1" dirty="0" smtClean="0">
                <a:solidFill>
                  <a:schemeClr val="tx1"/>
                </a:solidFill>
              </a:rPr>
              <a:t>: </a:t>
            </a:r>
            <a:r>
              <a:rPr lang="ko-KR" altLang="en-US" b="1" dirty="0" smtClean="0">
                <a:solidFill>
                  <a:schemeClr val="tx1"/>
                </a:solidFill>
              </a:rPr>
              <a:t>폐업일 말일부터 </a:t>
            </a:r>
            <a:r>
              <a:rPr lang="en-US" altLang="ko-KR" b="1" dirty="0" smtClean="0">
                <a:solidFill>
                  <a:schemeClr val="tx1"/>
                </a:solidFill>
              </a:rPr>
              <a:t>3</a:t>
            </a:r>
            <a:r>
              <a:rPr lang="ko-KR" altLang="en-US" b="1" dirty="0" smtClean="0">
                <a:solidFill>
                  <a:schemeClr val="tx1"/>
                </a:solidFill>
              </a:rPr>
              <a:t>개월 이내</a:t>
            </a:r>
            <a:endParaRPr lang="en-US" altLang="ko-KR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197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marL="457200" indent="-457200">
          <a:buAutoNum type="arabicPeriod"/>
          <a:defRPr b="1" dirty="0" smtClean="0">
            <a:solidFill>
              <a:schemeClr val="tx1"/>
            </a:solidFill>
          </a:defRPr>
        </a:defPPr>
      </a:lstStyle>
      <a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2164</TotalTime>
  <Words>1547</Words>
  <Application>Microsoft Office PowerPoint</Application>
  <PresentationFormat>화면 슬라이드 쇼(4:3)</PresentationFormat>
  <Paragraphs>349</Paragraphs>
  <Slides>25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26" baseType="lpstr">
      <vt:lpstr>Office 테마</vt:lpstr>
      <vt:lpstr> 서울지방세무사회 부가세 교육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서울지방세무사회 부가세 교육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서울지방세무사회 부가세 교육 </vt:lpstr>
      <vt:lpstr>PowerPoint 프레젠테이션</vt:lpstr>
      <vt:lpstr>PowerPoint 프레젠테이션</vt:lpstr>
      <vt:lpstr>PowerPoint 프레젠테이션</vt:lpstr>
      <vt:lpstr>PowerPoint 프레젠테이션</vt:lpstr>
      <vt:lpstr> 서울지방세무사회 부가세 교육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2015년 귀속 부가세 교육</dc:title>
  <dc:creator>Registered User</dc:creator>
  <cp:lastModifiedBy>Registered User</cp:lastModifiedBy>
  <cp:revision>157</cp:revision>
  <cp:lastPrinted>2016-06-27T09:15:53Z</cp:lastPrinted>
  <dcterms:created xsi:type="dcterms:W3CDTF">2016-01-11T10:47:36Z</dcterms:created>
  <dcterms:modified xsi:type="dcterms:W3CDTF">2016-06-29T23:59:42Z</dcterms:modified>
</cp:coreProperties>
</file>